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61" r:id="rId3"/>
    <p:sldId id="263" r:id="rId4"/>
    <p:sldId id="283" r:id="rId5"/>
    <p:sldId id="282" r:id="rId6"/>
    <p:sldId id="258" r:id="rId7"/>
    <p:sldId id="259" r:id="rId8"/>
    <p:sldId id="260" r:id="rId9"/>
    <p:sldId id="264" r:id="rId10"/>
    <p:sldId id="265" r:id="rId11"/>
    <p:sldId id="266" r:id="rId12"/>
    <p:sldId id="276" r:id="rId13"/>
    <p:sldId id="268" r:id="rId14"/>
    <p:sldId id="269" r:id="rId15"/>
    <p:sldId id="267" r:id="rId16"/>
    <p:sldId id="279" r:id="rId17"/>
    <p:sldId id="277" r:id="rId18"/>
    <p:sldId id="271" r:id="rId19"/>
    <p:sldId id="272" r:id="rId20"/>
    <p:sldId id="274" r:id="rId21"/>
    <p:sldId id="275" r:id="rId22"/>
  </p:sldIdLst>
  <p:sldSz cx="9144000" cy="5143500" type="screen16x9"/>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8813" autoAdjust="0"/>
  </p:normalViewPr>
  <p:slideViewPr>
    <p:cSldViewPr>
      <p:cViewPr varScale="1">
        <p:scale>
          <a:sx n="57" d="100"/>
          <a:sy n="57" d="100"/>
        </p:scale>
        <p:origin x="1092" y="5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06FCC32D-0504-4FC1-8D8C-82D7CEE7A7E0}" type="datetimeFigureOut">
              <a:rPr kumimoji="1" lang="ja-JP" altLang="en-US" smtClean="0"/>
              <a:t>2022/5/11</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340E6B6E-C385-4B45-BF25-7E0520A8C37D}" type="slidenum">
              <a:rPr kumimoji="1" lang="ja-JP" altLang="en-US" smtClean="0"/>
              <a:t>‹#›</a:t>
            </a:fld>
            <a:endParaRPr kumimoji="1" lang="ja-JP" altLang="en-US"/>
          </a:p>
        </p:txBody>
      </p:sp>
    </p:spTree>
    <p:extLst>
      <p:ext uri="{BB962C8B-B14F-4D97-AF65-F5344CB8AC3E}">
        <p14:creationId xmlns:p14="http://schemas.microsoft.com/office/powerpoint/2010/main" val="18762501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8C55F839-110B-4A7F-8632-E452CA93806E}" type="datetimeFigureOut">
              <a:rPr kumimoji="1" lang="ja-JP" altLang="en-US" smtClean="0"/>
              <a:t>2022/5/11</a:t>
            </a:fld>
            <a:endParaRPr kumimoji="1" lang="ja-JP" altLang="en-US"/>
          </a:p>
        </p:txBody>
      </p:sp>
      <p:sp>
        <p:nvSpPr>
          <p:cNvPr id="4" name="スライド イメージ プレースホルダー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277678F0-2621-48D0-9C53-7D8C5283DCC2}" type="slidenum">
              <a:rPr kumimoji="1" lang="ja-JP" altLang="en-US" smtClean="0"/>
              <a:t>‹#›</a:t>
            </a:fld>
            <a:endParaRPr kumimoji="1" lang="ja-JP" altLang="en-US"/>
          </a:p>
        </p:txBody>
      </p:sp>
    </p:spTree>
    <p:extLst>
      <p:ext uri="{BB962C8B-B14F-4D97-AF65-F5344CB8AC3E}">
        <p14:creationId xmlns:p14="http://schemas.microsoft.com/office/powerpoint/2010/main" val="17141810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今日のテーマは批判的思考＝クリティカルシンキングです。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1</a:t>
            </a:fld>
            <a:endParaRPr kumimoji="1" lang="ja-JP" altLang="en-US"/>
          </a:p>
        </p:txBody>
      </p:sp>
    </p:spTree>
    <p:extLst>
      <p:ext uri="{BB962C8B-B14F-4D97-AF65-F5344CB8AC3E}">
        <p14:creationId xmlns:p14="http://schemas.microsoft.com/office/powerpoint/2010/main" val="21808879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ヒントを出します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11</a:t>
            </a:fld>
            <a:endParaRPr kumimoji="1" lang="ja-JP" altLang="en-US"/>
          </a:p>
        </p:txBody>
      </p:sp>
    </p:spTree>
    <p:extLst>
      <p:ext uri="{BB962C8B-B14F-4D97-AF65-F5344CB8AC3E}">
        <p14:creationId xmlns:p14="http://schemas.microsoft.com/office/powerpoint/2010/main" val="2804916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比べてもらうと分かると思いますが</a:t>
            </a:r>
            <a:endParaRPr kumimoji="1" lang="en-US" altLang="ja-JP" dirty="0" smtClean="0"/>
          </a:p>
          <a:p>
            <a:r>
              <a:rPr kumimoji="1" lang="ja-JP" altLang="en-US" dirty="0" smtClean="0"/>
              <a:t>数字の</a:t>
            </a:r>
            <a:r>
              <a:rPr kumimoji="1" lang="en-US" altLang="ja-JP" dirty="0" smtClean="0"/>
              <a:t>4</a:t>
            </a:r>
            <a:r>
              <a:rPr kumimoji="1" lang="ja-JP" altLang="en-US" dirty="0" smtClean="0"/>
              <a:t>枚カードと同じような条件でならべています</a:t>
            </a:r>
            <a:endParaRPr kumimoji="1" lang="en-US" altLang="ja-JP" dirty="0" smtClean="0"/>
          </a:p>
          <a:p>
            <a:endParaRPr kumimoji="1" lang="en-US" altLang="ja-JP" dirty="0" smtClean="0"/>
          </a:p>
          <a:p>
            <a:r>
              <a:rPr kumimoji="1" lang="ja-JP" altLang="en-US" dirty="0" smtClean="0"/>
              <a:t>もう一度しっかり考えてください。この結果は</a:t>
            </a:r>
            <a:r>
              <a:rPr kumimoji="1" lang="en-US" altLang="ja-JP" dirty="0" smtClean="0"/>
              <a:t>3</a:t>
            </a:r>
            <a:r>
              <a:rPr kumimoji="1" lang="ja-JP" altLang="en-US" dirty="0" smtClean="0"/>
              <a:t>回目の所に書きます</a:t>
            </a:r>
            <a:endParaRPr kumimoji="1" lang="en-US" altLang="ja-JP" dirty="0" smtClean="0"/>
          </a:p>
          <a:p>
            <a:r>
              <a:rPr kumimoji="1" lang="ja-JP" altLang="en-US" dirty="0" smtClean="0"/>
              <a:t>なぜそのような答にしたのかを答えてもらうのでその理由も説明できるようにしてください</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12</a:t>
            </a:fld>
            <a:endParaRPr kumimoji="1" lang="ja-JP" altLang="en-US"/>
          </a:p>
        </p:txBody>
      </p:sp>
    </p:spTree>
    <p:extLst>
      <p:ext uri="{BB962C8B-B14F-4D97-AF65-F5344CB8AC3E}">
        <p14:creationId xmlns:p14="http://schemas.microsoft.com/office/powerpoint/2010/main" val="30412361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正解したグループは手をあげてください</a:t>
            </a:r>
            <a:endParaRPr kumimoji="1" lang="en-US" altLang="ja-JP" dirty="0" smtClean="0"/>
          </a:p>
          <a:p>
            <a:endParaRPr kumimoji="1" lang="en-US" altLang="ja-JP" dirty="0" smtClean="0"/>
          </a:p>
          <a:p>
            <a:r>
              <a:rPr kumimoji="1" lang="ja-JP" altLang="en-US" dirty="0" smtClean="0"/>
              <a:t>正解したグループに説明して貰いましょう</a:t>
            </a:r>
            <a:endParaRPr kumimoji="1" lang="en-US" altLang="ja-JP" dirty="0" smtClean="0"/>
          </a:p>
          <a:p>
            <a:endParaRPr kumimoji="1" lang="en-US" altLang="ja-JP" dirty="0" smtClean="0"/>
          </a:p>
          <a:p>
            <a:r>
              <a:rPr kumimoji="1" lang="ja-JP" altLang="en-US" dirty="0" smtClean="0"/>
              <a:t>（解説）</a:t>
            </a:r>
            <a:endParaRPr kumimoji="1" lang="en-US" altLang="ja-JP" dirty="0" smtClean="0"/>
          </a:p>
          <a:p>
            <a:r>
              <a:rPr kumimoji="1" lang="en-US" altLang="ja-JP" dirty="0" smtClean="0"/>
              <a:t>C</a:t>
            </a:r>
            <a:r>
              <a:rPr kumimoji="1" lang="ja-JP" altLang="en-US" dirty="0" smtClean="0"/>
              <a:t>と２５は裏側がどのようになっていても正しいかどうかに繫がらない</a:t>
            </a:r>
            <a:endParaRPr kumimoji="1" lang="en-US" altLang="ja-JP" dirty="0" smtClean="0"/>
          </a:p>
          <a:p>
            <a:r>
              <a:rPr kumimoji="1" lang="en-US" altLang="ja-JP" dirty="0" smtClean="0"/>
              <a:t>C</a:t>
            </a:r>
            <a:r>
              <a:rPr kumimoji="1" lang="ja-JP" altLang="en-US" dirty="0" smtClean="0"/>
              <a:t>は裏側が偶数、奇数のどちらでも規則が正かどうかわからない</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13</a:t>
            </a:fld>
            <a:endParaRPr kumimoji="1" lang="ja-JP" altLang="en-US"/>
          </a:p>
        </p:txBody>
      </p:sp>
    </p:spTree>
    <p:extLst>
      <p:ext uri="{BB962C8B-B14F-4D97-AF65-F5344CB8AC3E}">
        <p14:creationId xmlns:p14="http://schemas.microsoft.com/office/powerpoint/2010/main" val="8989759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14</a:t>
            </a:fld>
            <a:endParaRPr kumimoji="1" lang="ja-JP" altLang="en-US"/>
          </a:p>
        </p:txBody>
      </p:sp>
    </p:spTree>
    <p:extLst>
      <p:ext uri="{BB962C8B-B14F-4D97-AF65-F5344CB8AC3E}">
        <p14:creationId xmlns:p14="http://schemas.microsoft.com/office/powerpoint/2010/main" val="1808879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仮説に当てはまらない例の検証が大切ということです</a:t>
            </a:r>
            <a:endParaRPr kumimoji="1" lang="en-US" altLang="ja-JP" dirty="0" smtClean="0"/>
          </a:p>
          <a:p>
            <a:r>
              <a:rPr kumimoji="1" lang="ja-JP" altLang="en-US" dirty="0" smtClean="0"/>
              <a:t>先ほどの例では１６と未成年が該当します</a:t>
            </a:r>
            <a:endParaRPr kumimoji="1" lang="en-US" altLang="ja-JP" dirty="0" smtClean="0"/>
          </a:p>
          <a:p>
            <a:endParaRPr kumimoji="1" lang="en-US" altLang="ja-JP" dirty="0" smtClean="0"/>
          </a:p>
          <a:p>
            <a:r>
              <a:rPr kumimoji="1" lang="ja-JP" altLang="en-US" dirty="0" smtClean="0"/>
              <a:t>確証バイアスによって正事例</a:t>
            </a:r>
            <a:endParaRPr kumimoji="1" lang="en-US" altLang="ja-JP" dirty="0" smtClean="0"/>
          </a:p>
          <a:p>
            <a:r>
              <a:rPr kumimoji="1" lang="ja-JP" altLang="en-US" dirty="0" smtClean="0"/>
              <a:t>つまり　</a:t>
            </a:r>
            <a:r>
              <a:rPr kumimoji="1" lang="en-US" altLang="ja-JP" dirty="0" smtClean="0"/>
              <a:t>E</a:t>
            </a:r>
            <a:r>
              <a:rPr kumimoji="1" lang="ja-JP" altLang="en-US" dirty="0" smtClean="0"/>
              <a:t>やビールを飲んでいる人にはすぐ目が行くのですが</a:t>
            </a:r>
            <a:endParaRPr kumimoji="1" lang="en-US" altLang="ja-JP" dirty="0" smtClean="0"/>
          </a:p>
          <a:p>
            <a:endParaRPr kumimoji="1" lang="en-US" altLang="ja-JP" dirty="0" smtClean="0"/>
          </a:p>
          <a:p>
            <a:r>
              <a:rPr kumimoji="1" lang="en-US" altLang="ja-JP" dirty="0" smtClean="0"/>
              <a:t>16</a:t>
            </a:r>
            <a:r>
              <a:rPr kumimoji="1" lang="ja-JP" altLang="en-US" dirty="0" smtClean="0"/>
              <a:t>や未成年の所には目がいきにくいということをしることも大切です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15</a:t>
            </a:fld>
            <a:endParaRPr kumimoji="1" lang="ja-JP" altLang="en-US"/>
          </a:p>
        </p:txBody>
      </p:sp>
    </p:spTree>
    <p:extLst>
      <p:ext uri="{BB962C8B-B14F-4D97-AF65-F5344CB8AC3E}">
        <p14:creationId xmlns:p14="http://schemas.microsoft.com/office/powerpoint/2010/main" val="4889244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では実際の例に当てはめて考えてみます</a:t>
            </a:r>
            <a:endParaRPr kumimoji="1" lang="en-US" altLang="ja-JP" dirty="0" smtClean="0"/>
          </a:p>
          <a:p>
            <a:r>
              <a:rPr kumimoji="1" lang="ja-JP" altLang="en-US" dirty="0" smtClean="0"/>
              <a:t>雨乞いです　　　　　　</a:t>
            </a:r>
            <a:endParaRPr kumimoji="1" lang="en-US" altLang="ja-JP" dirty="0" smtClean="0"/>
          </a:p>
          <a:p>
            <a:r>
              <a:rPr kumimoji="1" lang="ja-JP" altLang="en-US" dirty="0" smtClean="0"/>
              <a:t>世界には雨乞いの儀式が多くあります。</a:t>
            </a:r>
            <a:endParaRPr kumimoji="1" lang="en-US" altLang="ja-JP" dirty="0" smtClean="0"/>
          </a:p>
          <a:p>
            <a:r>
              <a:rPr kumimoji="1" lang="ja-JP" altLang="en-US" dirty="0" smtClean="0"/>
              <a:t>このことから昔の人は雨乞いをすると雨が降ると信じていたということが予想できます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16</a:t>
            </a:fld>
            <a:endParaRPr kumimoji="1" lang="ja-JP" altLang="en-US"/>
          </a:p>
        </p:txBody>
      </p:sp>
    </p:spTree>
    <p:extLst>
      <p:ext uri="{BB962C8B-B14F-4D97-AF65-F5344CB8AC3E}">
        <p14:creationId xmlns:p14="http://schemas.microsoft.com/office/powerpoint/2010/main" val="28127490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雨乞いをすると雨が降ったからです</a:t>
            </a:r>
            <a:endParaRPr kumimoji="1" lang="en-US" altLang="ja-JP" dirty="0" smtClean="0"/>
          </a:p>
          <a:p>
            <a:r>
              <a:rPr kumimoji="1" lang="ja-JP" altLang="en-US" dirty="0" smtClean="0"/>
              <a:t>確証バイアスがはたらいて降ったことが多いように感じているのかもしれません</a:t>
            </a:r>
            <a:endParaRPr kumimoji="1" lang="en-US" altLang="ja-JP" dirty="0" smtClean="0"/>
          </a:p>
          <a:p>
            <a:endParaRPr kumimoji="1" lang="en-US" altLang="ja-JP" dirty="0" smtClean="0"/>
          </a:p>
          <a:p>
            <a:r>
              <a:rPr kumimoji="1" lang="ja-JP" altLang="en-US" dirty="0" smtClean="0"/>
              <a:t>では</a:t>
            </a:r>
            <a:endParaRPr kumimoji="1" lang="en-US" altLang="ja-JP" dirty="0" smtClean="0"/>
          </a:p>
          <a:p>
            <a:r>
              <a:rPr kumimoji="1" lang="ja-JP" altLang="en-US" dirty="0" smtClean="0"/>
              <a:t>この表のように雨乞いをしたら</a:t>
            </a:r>
            <a:r>
              <a:rPr kumimoji="1" lang="en-US" altLang="ja-JP" dirty="0" smtClean="0"/>
              <a:t>6</a:t>
            </a:r>
            <a:r>
              <a:rPr kumimoji="1" lang="ja-JP" altLang="en-US" dirty="0" smtClean="0"/>
              <a:t>割の確率で雨が降ったとします</a:t>
            </a:r>
            <a:endParaRPr kumimoji="1" lang="en-US" altLang="ja-JP" dirty="0" smtClean="0"/>
          </a:p>
          <a:p>
            <a:r>
              <a:rPr kumimoji="1" lang="ja-JP" altLang="en-US" dirty="0" smtClean="0"/>
              <a:t>このデータは正しいです。</a:t>
            </a:r>
            <a:endParaRPr kumimoji="1" lang="en-US" altLang="ja-JP" dirty="0" smtClean="0"/>
          </a:p>
          <a:p>
            <a:endParaRPr kumimoji="1" lang="en-US" altLang="ja-JP" dirty="0" smtClean="0"/>
          </a:p>
          <a:p>
            <a:r>
              <a:rPr kumimoji="1" lang="ja-JP" altLang="en-US" dirty="0" smtClean="0"/>
              <a:t>このデータが正しいとしてあなたは雨乞いを信じますか？</a:t>
            </a:r>
            <a:endParaRPr kumimoji="1" lang="en-US" altLang="ja-JP" dirty="0" smtClean="0"/>
          </a:p>
          <a:p>
            <a:r>
              <a:rPr kumimoji="1" lang="ja-JP" altLang="en-US" dirty="0" smtClean="0"/>
              <a:t>話し合ってグループで意見をまとめてください。</a:t>
            </a:r>
            <a:endParaRPr kumimoji="1" lang="en-US" altLang="ja-JP" dirty="0" smtClean="0"/>
          </a:p>
          <a:p>
            <a:r>
              <a:rPr kumimoji="1" lang="ja-JP" altLang="en-US" dirty="0" smtClean="0"/>
              <a:t>もちろん理由も必要です。発表してもらいますのでそのつもりで・・・</a:t>
            </a:r>
            <a:endParaRPr kumimoji="1" lang="ja-JP" altLang="en-US" dirty="0"/>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17</a:t>
            </a:fld>
            <a:endParaRPr kumimoji="1" lang="ja-JP" altLang="en-US"/>
          </a:p>
        </p:txBody>
      </p:sp>
    </p:spTree>
    <p:extLst>
      <p:ext uri="{BB962C8B-B14F-4D97-AF65-F5344CB8AC3E}">
        <p14:creationId xmlns:p14="http://schemas.microsoft.com/office/powerpoint/2010/main" val="16631695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18</a:t>
            </a:fld>
            <a:endParaRPr kumimoji="1" lang="ja-JP" altLang="en-US"/>
          </a:p>
        </p:txBody>
      </p:sp>
    </p:spTree>
    <p:extLst>
      <p:ext uri="{BB962C8B-B14F-4D97-AF65-F5344CB8AC3E}">
        <p14:creationId xmlns:p14="http://schemas.microsoft.com/office/powerpoint/2010/main" val="1337156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雨乞いの効果について検証するためには</a:t>
            </a:r>
            <a:endParaRPr kumimoji="1" lang="en-US" altLang="ja-JP" dirty="0" smtClean="0"/>
          </a:p>
          <a:p>
            <a:r>
              <a:rPr kumimoji="1" lang="ja-JP" altLang="en-US" dirty="0" smtClean="0"/>
              <a:t>雨乞いをしなかったときのデータを見ることも必要です</a:t>
            </a:r>
            <a:endParaRPr kumimoji="1" lang="en-US" altLang="ja-JP" dirty="0" smtClean="0"/>
          </a:p>
          <a:p>
            <a:r>
              <a:rPr kumimoji="1" lang="ja-JP" altLang="en-US" dirty="0" smtClean="0"/>
              <a:t>この表をクロス分割表といいます。</a:t>
            </a:r>
            <a:endParaRPr kumimoji="1" lang="en-US" altLang="ja-JP" dirty="0" smtClean="0"/>
          </a:p>
          <a:p>
            <a:r>
              <a:rPr kumimoji="1" lang="en-US" altLang="ja-JP" dirty="0" smtClean="0"/>
              <a:t>A</a:t>
            </a:r>
            <a:r>
              <a:rPr kumimoji="1" lang="ja-JP" altLang="en-US" dirty="0" smtClean="0"/>
              <a:t>と</a:t>
            </a:r>
            <a:r>
              <a:rPr kumimoji="1" lang="en-US" altLang="ja-JP" dirty="0" smtClean="0"/>
              <a:t>B</a:t>
            </a:r>
            <a:r>
              <a:rPr kumimoji="1" lang="ja-JP" altLang="en-US" dirty="0" smtClean="0"/>
              <a:t>の分だけでなく</a:t>
            </a:r>
            <a:r>
              <a:rPr kumimoji="1" lang="en-US" altLang="ja-JP" dirty="0" smtClean="0"/>
              <a:t>C</a:t>
            </a:r>
            <a:r>
              <a:rPr kumimoji="1" lang="ja-JP" altLang="en-US" dirty="0" smtClean="0"/>
              <a:t>と</a:t>
            </a:r>
            <a:r>
              <a:rPr kumimoji="1" lang="en-US" altLang="ja-JP" dirty="0" smtClean="0"/>
              <a:t>D</a:t>
            </a:r>
            <a:r>
              <a:rPr kumimoji="1" lang="ja-JP" altLang="en-US" dirty="0" smtClean="0"/>
              <a:t>のデータと比較して検証しなければありません</a:t>
            </a:r>
            <a:endParaRPr kumimoji="1" lang="en-US" altLang="ja-JP" dirty="0" smtClean="0"/>
          </a:p>
          <a:p>
            <a:endParaRPr kumimoji="1" lang="en-US" altLang="ja-JP" dirty="0" smtClean="0"/>
          </a:p>
          <a:p>
            <a:r>
              <a:rPr kumimoji="1" lang="ja-JP" altLang="en-US" dirty="0" smtClean="0"/>
              <a:t>たぶん、雨乞いをしないときのデータは取っていないですよね・・・</a:t>
            </a:r>
            <a:endParaRPr kumimoji="1" lang="ja-JP" altLang="en-US" dirty="0"/>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19</a:t>
            </a:fld>
            <a:endParaRPr kumimoji="1" lang="ja-JP" altLang="en-US"/>
          </a:p>
        </p:txBody>
      </p:sp>
    </p:spTree>
    <p:extLst>
      <p:ext uri="{BB962C8B-B14F-4D97-AF65-F5344CB8AC3E}">
        <p14:creationId xmlns:p14="http://schemas.microsoft.com/office/powerpoint/2010/main" val="35482367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20</a:t>
            </a:fld>
            <a:endParaRPr kumimoji="1" lang="ja-JP" altLang="en-US"/>
          </a:p>
        </p:txBody>
      </p:sp>
    </p:spTree>
    <p:extLst>
      <p:ext uri="{BB962C8B-B14F-4D97-AF65-F5344CB8AC3E}">
        <p14:creationId xmlns:p14="http://schemas.microsoft.com/office/powerpoint/2010/main" val="3937124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さて身の回りには科学なのか科学でないのか分からないようなものがたくさんあります。</a:t>
            </a:r>
            <a:endParaRPr kumimoji="1" lang="en-US" altLang="ja-JP" dirty="0" smtClean="0"/>
          </a:p>
          <a:p>
            <a:r>
              <a:rPr kumimoji="1" lang="ja-JP" altLang="en-US" dirty="0" smtClean="0"/>
              <a:t>これはその中の一例です</a:t>
            </a:r>
            <a:endParaRPr kumimoji="1" lang="en-US" altLang="ja-JP" dirty="0" smtClean="0"/>
          </a:p>
          <a:p>
            <a:endParaRPr kumimoji="1" lang="en-US" altLang="ja-JP" dirty="0" smtClean="0"/>
          </a:p>
          <a:p>
            <a:r>
              <a:rPr kumimoji="1" lang="ja-JP" altLang="en-US" dirty="0" smtClean="0"/>
              <a:t>疑似科学と一般的には言われていますが・・・</a:t>
            </a:r>
            <a:endParaRPr kumimoji="1" lang="en-US" altLang="ja-JP" dirty="0" smtClean="0"/>
          </a:p>
          <a:p>
            <a:r>
              <a:rPr kumimoji="1" lang="ja-JP" altLang="en-US" dirty="0" smtClean="0"/>
              <a:t>皆さんはどう思っていますか？？</a:t>
            </a:r>
            <a:endParaRPr kumimoji="1" lang="en-US" altLang="ja-JP" dirty="0" smtClean="0"/>
          </a:p>
          <a:p>
            <a:r>
              <a:rPr kumimoji="1" lang="ja-JP" altLang="en-US" dirty="0" smtClean="0"/>
              <a:t>このような話題</a:t>
            </a:r>
            <a:r>
              <a:rPr kumimoji="1" lang="ja-JP" altLang="en-US" smtClean="0"/>
              <a:t>について正しく</a:t>
            </a:r>
            <a:r>
              <a:rPr kumimoji="1" lang="ja-JP" altLang="en-US" dirty="0" smtClean="0"/>
              <a:t>考えることが出来るようになることが今日の目的です</a:t>
            </a:r>
            <a:endParaRPr kumimoji="1" lang="ja-JP" altLang="en-US" dirty="0"/>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2</a:t>
            </a:fld>
            <a:endParaRPr kumimoji="1" lang="ja-JP" altLang="en-US"/>
          </a:p>
        </p:txBody>
      </p:sp>
    </p:spTree>
    <p:extLst>
      <p:ext uri="{BB962C8B-B14F-4D97-AF65-F5344CB8AC3E}">
        <p14:creationId xmlns:p14="http://schemas.microsoft.com/office/powerpoint/2010/main" val="24454060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社会には雨乞いのような話があふれています</a:t>
            </a:r>
            <a:endParaRPr kumimoji="1" lang="en-US" altLang="ja-JP" dirty="0" smtClean="0"/>
          </a:p>
          <a:p>
            <a:r>
              <a:rPr kumimoji="1" lang="ja-JP" altLang="en-US" dirty="0" smtClean="0"/>
              <a:t>自分で考える力を身につけてください。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21</a:t>
            </a:fld>
            <a:endParaRPr kumimoji="1" lang="ja-JP" altLang="en-US"/>
          </a:p>
        </p:txBody>
      </p:sp>
    </p:spTree>
    <p:extLst>
      <p:ext uri="{BB962C8B-B14F-4D97-AF65-F5344CB8AC3E}">
        <p14:creationId xmlns:p14="http://schemas.microsoft.com/office/powerpoint/2010/main" val="2894829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3</a:t>
            </a:fld>
            <a:endParaRPr kumimoji="1" lang="ja-JP" altLang="en-US"/>
          </a:p>
        </p:txBody>
      </p:sp>
    </p:spTree>
    <p:extLst>
      <p:ext uri="{BB962C8B-B14F-4D97-AF65-F5344CB8AC3E}">
        <p14:creationId xmlns:p14="http://schemas.microsoft.com/office/powerpoint/2010/main" val="3888608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FD1B913B-AD0D-429F-83AC-C72EA77763C3}" type="slidenum">
              <a:rPr kumimoji="1" lang="ja-JP" altLang="en-US" smtClean="0"/>
              <a:t>5</a:t>
            </a:fld>
            <a:endParaRPr kumimoji="1" lang="ja-JP" altLang="en-US"/>
          </a:p>
        </p:txBody>
      </p:sp>
    </p:spTree>
    <p:extLst>
      <p:ext uri="{BB962C8B-B14F-4D97-AF65-F5344CB8AC3E}">
        <p14:creationId xmlns:p14="http://schemas.microsoft.com/office/powerpoint/2010/main" val="9881434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それではゲームをしてみましょう。皆さんには３つの数字の規則を当ててもらいます</a:t>
            </a:r>
            <a:endParaRPr kumimoji="1" lang="en-US" altLang="ja-JP" dirty="0" smtClean="0"/>
          </a:p>
          <a:p>
            <a:r>
              <a:rPr kumimoji="1" lang="ja-JP" altLang="en-US" dirty="0" smtClean="0"/>
              <a:t>例えば</a:t>
            </a:r>
            <a:r>
              <a:rPr kumimoji="1" lang="en-US" altLang="ja-JP" dirty="0" smtClean="0"/>
              <a:t>3</a:t>
            </a:r>
            <a:r>
              <a:rPr kumimoji="1" lang="ja-JP" altLang="en-US" dirty="0" err="1" smtClean="0"/>
              <a:t>つの</a:t>
            </a:r>
            <a:r>
              <a:rPr kumimoji="1" lang="ja-JP" altLang="en-US" dirty="0" smtClean="0"/>
              <a:t>数字を考えて　２　４　６　と言います。規則にあっていれば私が</a:t>
            </a:r>
            <a:r>
              <a:rPr kumimoji="1" lang="en-US" altLang="ja-JP" dirty="0" smtClean="0"/>
              <a:t>yes</a:t>
            </a:r>
            <a:r>
              <a:rPr kumimoji="1" lang="ja-JP" altLang="en-US" dirty="0" smtClean="0"/>
              <a:t>と言います</a:t>
            </a:r>
            <a:endParaRPr kumimoji="1" lang="en-US" altLang="ja-JP" dirty="0" smtClean="0"/>
          </a:p>
          <a:p>
            <a:r>
              <a:rPr kumimoji="1" lang="ja-JP" altLang="en-US" dirty="0" smtClean="0"/>
              <a:t>規則にあっていなければ</a:t>
            </a:r>
            <a:r>
              <a:rPr kumimoji="1" lang="en-US" altLang="ja-JP" dirty="0" smtClean="0"/>
              <a:t>NO</a:t>
            </a:r>
            <a:r>
              <a:rPr kumimoji="1" lang="ja-JP" altLang="en-US" dirty="0" smtClean="0"/>
              <a:t>と言います。</a:t>
            </a:r>
            <a:endParaRPr kumimoji="1" lang="en-US" altLang="ja-JP" dirty="0" smtClean="0"/>
          </a:p>
          <a:p>
            <a:r>
              <a:rPr kumimoji="1" lang="ja-JP" altLang="en-US" dirty="0" smtClean="0"/>
              <a:t>それを繰り返して規則を予想し、その規則を言ってください。　ちなみに　２４６はイエス　　</a:t>
            </a:r>
            <a:r>
              <a:rPr kumimoji="1" lang="ja-JP" altLang="en-US" dirty="0" smtClean="0"/>
              <a:t>１</a:t>
            </a:r>
            <a:r>
              <a:rPr kumimoji="1" lang="en-US" altLang="ja-JP" dirty="0" smtClean="0"/>
              <a:t>0 </a:t>
            </a:r>
            <a:r>
              <a:rPr kumimoji="1" lang="ja-JP" altLang="en-US" dirty="0" smtClean="0"/>
              <a:t>２</a:t>
            </a:r>
            <a:r>
              <a:rPr kumimoji="1" lang="en-US" altLang="ja-JP" dirty="0" smtClean="0"/>
              <a:t>0 </a:t>
            </a:r>
            <a:r>
              <a:rPr kumimoji="1" lang="ja-JP" altLang="en-US" dirty="0" smtClean="0"/>
              <a:t>３</a:t>
            </a:r>
            <a:r>
              <a:rPr kumimoji="1" lang="en-US" altLang="ja-JP" dirty="0" smtClean="0"/>
              <a:t>0</a:t>
            </a:r>
            <a:r>
              <a:rPr kumimoji="1" lang="ja-JP" altLang="en-US" dirty="0" smtClean="0"/>
              <a:t>もイエスです　　</a:t>
            </a:r>
            <a:endParaRPr kumimoji="1" lang="en-US" altLang="ja-JP" dirty="0" smtClean="0"/>
          </a:p>
          <a:p>
            <a:r>
              <a:rPr kumimoji="1" lang="ja-JP" altLang="en-US" dirty="0" smtClean="0"/>
              <a:t>メモしながら進めてくださいね</a:t>
            </a:r>
            <a:endParaRPr kumimoji="1" lang="en-US" altLang="ja-JP" dirty="0" smtClean="0"/>
          </a:p>
          <a:p>
            <a:endParaRPr kumimoji="1" lang="en-US" altLang="ja-JP" dirty="0" smtClean="0"/>
          </a:p>
          <a:p>
            <a:r>
              <a:rPr kumimoji="1" lang="ja-JP" altLang="en-US" dirty="0" smtClean="0"/>
              <a:t>＊列ごとに当ててください。</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6</a:t>
            </a:fld>
            <a:endParaRPr kumimoji="1" lang="ja-JP" altLang="en-US"/>
          </a:p>
        </p:txBody>
      </p:sp>
    </p:spTree>
    <p:extLst>
      <p:ext uri="{BB962C8B-B14F-4D97-AF65-F5344CB8AC3E}">
        <p14:creationId xmlns:p14="http://schemas.microsoft.com/office/powerpoint/2010/main" val="23648256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7</a:t>
            </a:fld>
            <a:endParaRPr kumimoji="1" lang="ja-JP" altLang="en-US"/>
          </a:p>
        </p:txBody>
      </p:sp>
    </p:spTree>
    <p:extLst>
      <p:ext uri="{BB962C8B-B14F-4D97-AF65-F5344CB8AC3E}">
        <p14:creationId xmlns:p14="http://schemas.microsoft.com/office/powerpoint/2010/main" val="28771891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例えば</a:t>
            </a:r>
            <a:r>
              <a:rPr kumimoji="1" lang="en-US" altLang="ja-JP" sz="1200" dirty="0" smtClean="0"/>
              <a:t>1</a:t>
            </a:r>
            <a:r>
              <a:rPr kumimoji="1" lang="ja-JP" altLang="en-US" sz="1200" dirty="0" smtClean="0"/>
              <a:t>番目の数字＋</a:t>
            </a:r>
            <a:r>
              <a:rPr kumimoji="1" lang="en-US" altLang="ja-JP" sz="1200" dirty="0" smtClean="0"/>
              <a:t>2</a:t>
            </a:r>
            <a:r>
              <a:rPr kumimoji="1" lang="ja-JP" altLang="en-US" sz="1200" dirty="0" smtClean="0"/>
              <a:t>番目の数字＝</a:t>
            </a:r>
            <a:r>
              <a:rPr kumimoji="1" lang="en-US" altLang="ja-JP" sz="1200" dirty="0" smtClean="0"/>
              <a:t>3</a:t>
            </a:r>
            <a:r>
              <a:rPr kumimoji="1" lang="ja-JP" altLang="en-US" sz="1200" dirty="0" smtClean="0"/>
              <a:t>番目の数字　という仮説を立てたとします</a:t>
            </a:r>
            <a:endParaRPr kumimoji="1" lang="en-US" altLang="ja-JP" sz="1200" dirty="0" smtClean="0"/>
          </a:p>
          <a:p>
            <a:r>
              <a:rPr kumimoji="1" lang="ja-JP" altLang="en-US" sz="1200" dirty="0" smtClean="0"/>
              <a:t>それが正しいことを確かめるための数字の組み合わせを言うだけでは正解にはたどり着けません</a:t>
            </a:r>
            <a:endParaRPr kumimoji="1" lang="en-US" altLang="ja-JP" sz="1200" dirty="0" smtClean="0"/>
          </a:p>
          <a:p>
            <a:endParaRPr kumimoji="1" lang="en-US" altLang="ja-JP" sz="1200" dirty="0" smtClean="0"/>
          </a:p>
          <a:p>
            <a:r>
              <a:rPr kumimoji="1" lang="ja-JP" altLang="en-US" dirty="0" smtClean="0"/>
              <a:t>その例が間違っていることを確かめる反証例を言う必要があります。</a:t>
            </a:r>
            <a:endParaRPr kumimoji="1" lang="en-US" altLang="ja-JP" dirty="0" smtClean="0"/>
          </a:p>
          <a:p>
            <a:endParaRPr kumimoji="1" lang="en-US" altLang="ja-JP" dirty="0" smtClean="0"/>
          </a:p>
          <a:p>
            <a:r>
              <a:rPr kumimoji="1" lang="ja-JP" altLang="en-US" dirty="0" smtClean="0"/>
              <a:t>多くの人は自分の予測に当てはまる例ばかりを探す傾向があります</a:t>
            </a:r>
            <a:endParaRPr kumimoji="1" lang="en-US" altLang="ja-JP" dirty="0" smtClean="0"/>
          </a:p>
          <a:p>
            <a:r>
              <a:rPr kumimoji="1" lang="ja-JP" altLang="en-US" dirty="0" smtClean="0"/>
              <a:t>このことを確証バイアスといいます。</a:t>
            </a:r>
            <a:endParaRPr kumimoji="1" lang="en-US" altLang="ja-JP" dirty="0" smtClean="0"/>
          </a:p>
          <a:p>
            <a:r>
              <a:rPr kumimoji="1" lang="ja-JP" altLang="en-US" dirty="0" smtClean="0"/>
              <a:t>考え方の偏りということです</a:t>
            </a:r>
            <a:endParaRPr kumimoji="1" lang="en-US" altLang="ja-JP" dirty="0" smtClean="0"/>
          </a:p>
          <a:p>
            <a:r>
              <a:rPr kumimoji="1" lang="ja-JP" altLang="en-US" dirty="0" smtClean="0"/>
              <a:t>そのような考えの偏りが自分にあるということを知るということも必要です。</a:t>
            </a:r>
            <a:endParaRPr kumimoji="1" lang="en-US" altLang="ja-JP" dirty="0" smtClean="0"/>
          </a:p>
          <a:p>
            <a:endParaRPr kumimoji="1" lang="en-US" altLang="ja-JP" dirty="0" smtClean="0"/>
          </a:p>
          <a:p>
            <a:r>
              <a:rPr kumimoji="1" lang="ja-JP" altLang="en-US" dirty="0" smtClean="0"/>
              <a:t>それをふまえて次の問題について考えてみましょう。</a:t>
            </a:r>
            <a:endParaRPr kumimoji="1" lang="ja-JP" altLang="en-US" dirty="0"/>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8</a:t>
            </a:fld>
            <a:endParaRPr kumimoji="1" lang="ja-JP" altLang="en-US"/>
          </a:p>
        </p:txBody>
      </p:sp>
    </p:spTree>
    <p:extLst>
      <p:ext uri="{BB962C8B-B14F-4D97-AF65-F5344CB8AC3E}">
        <p14:creationId xmlns:p14="http://schemas.microsoft.com/office/powerpoint/2010/main" val="1984618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9</a:t>
            </a:fld>
            <a:endParaRPr kumimoji="1" lang="ja-JP" altLang="en-US"/>
          </a:p>
        </p:txBody>
      </p:sp>
    </p:spTree>
    <p:extLst>
      <p:ext uri="{BB962C8B-B14F-4D97-AF65-F5344CB8AC3E}">
        <p14:creationId xmlns:p14="http://schemas.microsoft.com/office/powerpoint/2010/main" val="37426202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まずは個人で</a:t>
            </a:r>
            <a:r>
              <a:rPr kumimoji="1" lang="en-US" altLang="ja-JP" dirty="0" smtClean="0"/>
              <a:t>2</a:t>
            </a:r>
            <a:r>
              <a:rPr kumimoji="1" lang="ja-JP" altLang="en-US" dirty="0" smtClean="0"/>
              <a:t>分、その後グループで考えてください</a:t>
            </a:r>
            <a:endParaRPr kumimoji="1" lang="en-US" altLang="ja-JP" dirty="0" smtClean="0"/>
          </a:p>
          <a:p>
            <a:r>
              <a:rPr kumimoji="1" lang="ja-JP" altLang="en-US" dirty="0" smtClean="0"/>
              <a:t>あわせて時間は</a:t>
            </a:r>
            <a:r>
              <a:rPr kumimoji="1" lang="en-US" altLang="ja-JP" dirty="0" smtClean="0"/>
              <a:t>5</a:t>
            </a:r>
            <a:r>
              <a:rPr kumimoji="1" lang="ja-JP" altLang="en-US" dirty="0" smtClean="0"/>
              <a:t>分です</a:t>
            </a:r>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277678F0-2621-48D0-9C53-7D8C5283DCC2}" type="slidenum">
              <a:rPr kumimoji="1" lang="ja-JP" altLang="en-US" smtClean="0"/>
              <a:t>10</a:t>
            </a:fld>
            <a:endParaRPr kumimoji="1" lang="ja-JP" altLang="en-US"/>
          </a:p>
        </p:txBody>
      </p:sp>
    </p:spTree>
    <p:extLst>
      <p:ext uri="{BB962C8B-B14F-4D97-AF65-F5344CB8AC3E}">
        <p14:creationId xmlns:p14="http://schemas.microsoft.com/office/powerpoint/2010/main" val="1157910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597819"/>
            <a:ext cx="7772400" cy="1102519"/>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029B72C4-D0A0-4FC3-97CD-B51A90AD9E82}" type="datetimeFigureOut">
              <a:rPr kumimoji="1" lang="ja-JP" altLang="en-US" smtClean="0"/>
              <a:t>2022/5/11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7BA54A0-A86E-4556-A226-C6F0885D7E29}" type="slidenum">
              <a:rPr kumimoji="1" lang="ja-JP" altLang="en-US" smtClean="0"/>
              <a:t>‹#›</a:t>
            </a:fld>
            <a:endParaRPr kumimoji="1" lang="ja-JP" altLang="en-US"/>
          </a:p>
        </p:txBody>
      </p:sp>
    </p:spTree>
    <p:extLst>
      <p:ext uri="{BB962C8B-B14F-4D97-AF65-F5344CB8AC3E}">
        <p14:creationId xmlns:p14="http://schemas.microsoft.com/office/powerpoint/2010/main" val="1827522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29B72C4-D0A0-4FC3-97CD-B51A90AD9E82}" type="datetimeFigureOut">
              <a:rPr kumimoji="1" lang="ja-JP" altLang="en-US" smtClean="0"/>
              <a:t>2022/5/11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7BA54A0-A86E-4556-A226-C6F0885D7E29}" type="slidenum">
              <a:rPr kumimoji="1" lang="ja-JP" altLang="en-US" smtClean="0"/>
              <a:t>‹#›</a:t>
            </a:fld>
            <a:endParaRPr kumimoji="1" lang="ja-JP" altLang="en-US"/>
          </a:p>
        </p:txBody>
      </p:sp>
    </p:spTree>
    <p:extLst>
      <p:ext uri="{BB962C8B-B14F-4D97-AF65-F5344CB8AC3E}">
        <p14:creationId xmlns:p14="http://schemas.microsoft.com/office/powerpoint/2010/main" val="3772947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05979"/>
            <a:ext cx="2057400" cy="4388644"/>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05979"/>
            <a:ext cx="6019800" cy="4388644"/>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29B72C4-D0A0-4FC3-97CD-B51A90AD9E82}" type="datetimeFigureOut">
              <a:rPr kumimoji="1" lang="ja-JP" altLang="en-US" smtClean="0"/>
              <a:t>2022/5/11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7BA54A0-A86E-4556-A226-C6F0885D7E29}" type="slidenum">
              <a:rPr kumimoji="1" lang="ja-JP" altLang="en-US" smtClean="0"/>
              <a:t>‹#›</a:t>
            </a:fld>
            <a:endParaRPr kumimoji="1" lang="ja-JP" altLang="en-US"/>
          </a:p>
        </p:txBody>
      </p:sp>
    </p:spTree>
    <p:extLst>
      <p:ext uri="{BB962C8B-B14F-4D97-AF65-F5344CB8AC3E}">
        <p14:creationId xmlns:p14="http://schemas.microsoft.com/office/powerpoint/2010/main" val="409790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29B72C4-D0A0-4FC3-97CD-B51A90AD9E82}" type="datetimeFigureOut">
              <a:rPr kumimoji="1" lang="ja-JP" altLang="en-US" smtClean="0"/>
              <a:t>2022/5/11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7BA54A0-A86E-4556-A226-C6F0885D7E29}" type="slidenum">
              <a:rPr kumimoji="1" lang="ja-JP" altLang="en-US" smtClean="0"/>
              <a:t>‹#›</a:t>
            </a:fld>
            <a:endParaRPr kumimoji="1" lang="ja-JP" altLang="en-US"/>
          </a:p>
        </p:txBody>
      </p:sp>
    </p:spTree>
    <p:extLst>
      <p:ext uri="{BB962C8B-B14F-4D97-AF65-F5344CB8AC3E}">
        <p14:creationId xmlns:p14="http://schemas.microsoft.com/office/powerpoint/2010/main" val="4293621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3305176"/>
            <a:ext cx="7772400" cy="1021556"/>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029B72C4-D0A0-4FC3-97CD-B51A90AD9E82}" type="datetimeFigureOut">
              <a:rPr kumimoji="1" lang="ja-JP" altLang="en-US" smtClean="0"/>
              <a:t>2022/5/11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7BA54A0-A86E-4556-A226-C6F0885D7E29}" type="slidenum">
              <a:rPr kumimoji="1" lang="ja-JP" altLang="en-US" smtClean="0"/>
              <a:t>‹#›</a:t>
            </a:fld>
            <a:endParaRPr kumimoji="1" lang="ja-JP" altLang="en-US"/>
          </a:p>
        </p:txBody>
      </p:sp>
    </p:spTree>
    <p:extLst>
      <p:ext uri="{BB962C8B-B14F-4D97-AF65-F5344CB8AC3E}">
        <p14:creationId xmlns:p14="http://schemas.microsoft.com/office/powerpoint/2010/main" val="3590856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029B72C4-D0A0-4FC3-97CD-B51A90AD9E82}" type="datetimeFigureOut">
              <a:rPr kumimoji="1" lang="ja-JP" altLang="en-US" smtClean="0"/>
              <a:t>2022/5/11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7BA54A0-A86E-4556-A226-C6F0885D7E29}" type="slidenum">
              <a:rPr kumimoji="1" lang="ja-JP" altLang="en-US" smtClean="0"/>
              <a:t>‹#›</a:t>
            </a:fld>
            <a:endParaRPr kumimoji="1" lang="ja-JP" altLang="en-US"/>
          </a:p>
        </p:txBody>
      </p:sp>
    </p:spTree>
    <p:extLst>
      <p:ext uri="{BB962C8B-B14F-4D97-AF65-F5344CB8AC3E}">
        <p14:creationId xmlns:p14="http://schemas.microsoft.com/office/powerpoint/2010/main" val="1584829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029B72C4-D0A0-4FC3-97CD-B51A90AD9E82}" type="datetimeFigureOut">
              <a:rPr kumimoji="1" lang="ja-JP" altLang="en-US" smtClean="0"/>
              <a:t>2022/5/11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7BA54A0-A86E-4556-A226-C6F0885D7E29}" type="slidenum">
              <a:rPr kumimoji="1" lang="ja-JP" altLang="en-US" smtClean="0"/>
              <a:t>‹#›</a:t>
            </a:fld>
            <a:endParaRPr kumimoji="1" lang="ja-JP" altLang="en-US"/>
          </a:p>
        </p:txBody>
      </p:sp>
    </p:spTree>
    <p:extLst>
      <p:ext uri="{BB962C8B-B14F-4D97-AF65-F5344CB8AC3E}">
        <p14:creationId xmlns:p14="http://schemas.microsoft.com/office/powerpoint/2010/main" val="432514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029B72C4-D0A0-4FC3-97CD-B51A90AD9E82}" type="datetimeFigureOut">
              <a:rPr kumimoji="1" lang="ja-JP" altLang="en-US" smtClean="0"/>
              <a:t>2022/5/11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7BA54A0-A86E-4556-A226-C6F0885D7E29}" type="slidenum">
              <a:rPr kumimoji="1" lang="ja-JP" altLang="en-US" smtClean="0"/>
              <a:t>‹#›</a:t>
            </a:fld>
            <a:endParaRPr kumimoji="1" lang="ja-JP" altLang="en-US"/>
          </a:p>
        </p:txBody>
      </p:sp>
    </p:spTree>
    <p:extLst>
      <p:ext uri="{BB962C8B-B14F-4D97-AF65-F5344CB8AC3E}">
        <p14:creationId xmlns:p14="http://schemas.microsoft.com/office/powerpoint/2010/main" val="3499783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29B72C4-D0A0-4FC3-97CD-B51A90AD9E82}" type="datetimeFigureOut">
              <a:rPr kumimoji="1" lang="ja-JP" altLang="en-US" smtClean="0"/>
              <a:t>2022/5/11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7BA54A0-A86E-4556-A226-C6F0885D7E29}" type="slidenum">
              <a:rPr kumimoji="1" lang="ja-JP" altLang="en-US" smtClean="0"/>
              <a:t>‹#›</a:t>
            </a:fld>
            <a:endParaRPr kumimoji="1" lang="ja-JP" altLang="en-US"/>
          </a:p>
        </p:txBody>
      </p:sp>
    </p:spTree>
    <p:extLst>
      <p:ext uri="{BB962C8B-B14F-4D97-AF65-F5344CB8AC3E}">
        <p14:creationId xmlns:p14="http://schemas.microsoft.com/office/powerpoint/2010/main" val="1315604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04787"/>
            <a:ext cx="3008313" cy="8715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29B72C4-D0A0-4FC3-97CD-B51A90AD9E82}" type="datetimeFigureOut">
              <a:rPr kumimoji="1" lang="ja-JP" altLang="en-US" smtClean="0"/>
              <a:t>2022/5/11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7BA54A0-A86E-4556-A226-C6F0885D7E29}" type="slidenum">
              <a:rPr kumimoji="1" lang="ja-JP" altLang="en-US" smtClean="0"/>
              <a:t>‹#›</a:t>
            </a:fld>
            <a:endParaRPr kumimoji="1" lang="ja-JP" altLang="en-US"/>
          </a:p>
        </p:txBody>
      </p:sp>
    </p:spTree>
    <p:extLst>
      <p:ext uri="{BB962C8B-B14F-4D97-AF65-F5344CB8AC3E}">
        <p14:creationId xmlns:p14="http://schemas.microsoft.com/office/powerpoint/2010/main" val="36835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3600450"/>
            <a:ext cx="5486400" cy="425054"/>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29B72C4-D0A0-4FC3-97CD-B51A90AD9E82}" type="datetimeFigureOut">
              <a:rPr kumimoji="1" lang="ja-JP" altLang="en-US" smtClean="0"/>
              <a:t>2022/5/11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7BA54A0-A86E-4556-A226-C6F0885D7E29}" type="slidenum">
              <a:rPr kumimoji="1" lang="ja-JP" altLang="en-US" smtClean="0"/>
              <a:t>‹#›</a:t>
            </a:fld>
            <a:endParaRPr kumimoji="1" lang="ja-JP" altLang="en-US"/>
          </a:p>
        </p:txBody>
      </p:sp>
    </p:spTree>
    <p:extLst>
      <p:ext uri="{BB962C8B-B14F-4D97-AF65-F5344CB8AC3E}">
        <p14:creationId xmlns:p14="http://schemas.microsoft.com/office/powerpoint/2010/main" val="2612605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29B72C4-D0A0-4FC3-97CD-B51A90AD9E82}" type="datetimeFigureOut">
              <a:rPr kumimoji="1" lang="ja-JP" altLang="en-US" smtClean="0"/>
              <a:t>2022/5/11</a:t>
            </a:fld>
            <a:endParaRPr kumimoji="1" lang="ja-JP" altLang="en-US"/>
          </a:p>
        </p:txBody>
      </p:sp>
      <p:sp>
        <p:nvSpPr>
          <p:cNvPr id="5" name="フッター プレースホルダー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E7BA54A0-A86E-4556-A226-C6F0885D7E29}" type="slidenum">
              <a:rPr kumimoji="1" lang="ja-JP" altLang="en-US" smtClean="0"/>
              <a:t>‹#›</a:t>
            </a:fld>
            <a:endParaRPr kumimoji="1" lang="ja-JP" altLang="en-US"/>
          </a:p>
        </p:txBody>
      </p:sp>
    </p:spTree>
    <p:extLst>
      <p:ext uri="{BB962C8B-B14F-4D97-AF65-F5344CB8AC3E}">
        <p14:creationId xmlns:p14="http://schemas.microsoft.com/office/powerpoint/2010/main" val="1966421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google.co.jp/url?sa=i&amp;rct=j&amp;q=&amp;esrc=s&amp;source=images&amp;cd=&amp;cad=rja&amp;uact=8&amp;ved=0ahUKEwjw2Kz00JrNAhVGKqYKHaw1CtYQjRwIBw&amp;url=http://jp.freepik.com/free-icon/scientist-with-lab-goggles-and-flask-with-chemical_737266.htm&amp;bvm=bv.124088155,d.dGY&amp;psig=AFQjCNF2DA6I57tzagTpJSAp8Jsf-pqsxQ&amp;ust=1465550839695943"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2.gif"/><Relationship Id="rId5" Type="http://schemas.openxmlformats.org/officeDocument/2006/relationships/hyperlink" Target="http://www.google.co.jp/url?sa=i&amp;rct=j&amp;q=&amp;esrc=s&amp;source=images&amp;cd=&amp;ved=0ahUKEwjw2Kz00JrNAhVGKqYKHaw1CtYQjRwIBw&amp;url=http://www.ilustracionesgratis.com/formas-shapes/el-simbolo-del-atomo/&amp;bvm=bv.124088155,d.dGY&amp;psig=AFQjCNF2DA6I57tzagTpJSAp8Jsf-pqsxQ&amp;ust=1465550839695943" TargetMode="Externa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hyperlink" Target="http://www.google.co.jp/url?sa=i&amp;rct=j&amp;q=&amp;esrc=s&amp;source=images&amp;cd=&amp;cad=rja&amp;uact=8&amp;ved=0ahUKEwjw2Kz00JrNAhVGKqYKHaw1CtYQjRwIBw&amp;url=http://jp.freepik.com/free-icon/scientist-with-lab-goggles-and-flask-with-chemical_737266.htm&amp;bvm=bv.124088155,d.dGY&amp;psig=AFQjCNF2DA6I57tzagTpJSAp8Jsf-pqsxQ&amp;ust=1465550839695943"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2.gif"/><Relationship Id="rId5" Type="http://schemas.openxmlformats.org/officeDocument/2006/relationships/hyperlink" Target="http://www.google.co.jp/url?sa=i&amp;rct=j&amp;q=&amp;esrc=s&amp;source=images&amp;cd=&amp;ved=0ahUKEwjw2Kz00JrNAhVGKqYKHaw1CtYQjRwIBw&amp;url=http://www.ilustracionesgratis.com/formas-shapes/el-simbolo-del-atomo/&amp;bvm=bv.124088155,d.dGY&amp;psig=AFQjCNF2DA6I57tzagTpJSAp8Jsf-pqsxQ&amp;ust=1465550839695943" TargetMode="Externa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3568" y="1995686"/>
            <a:ext cx="7772400" cy="1102519"/>
          </a:xfrm>
        </p:spPr>
        <p:txBody>
          <a:bodyPr>
            <a:noAutofit/>
          </a:bodyPr>
          <a:lstStyle/>
          <a:p>
            <a:r>
              <a:rPr lang="en-US" altLang="ja-JP" sz="5400" b="1" dirty="0"/>
              <a:t>SW-</a:t>
            </a:r>
            <a:r>
              <a:rPr lang="en-US" altLang="ja-JP" sz="5400" b="1" dirty="0" err="1"/>
              <a:t>ing</a:t>
            </a:r>
            <a:r>
              <a:rPr lang="ja-JP" altLang="ja-JP" sz="5400" b="1" dirty="0"/>
              <a:t>「批判的思考①」</a:t>
            </a:r>
            <a:endParaRPr kumimoji="1" lang="ja-JP" altLang="en-US" sz="6600" dirty="0"/>
          </a:p>
        </p:txBody>
      </p:sp>
    </p:spTree>
    <p:extLst>
      <p:ext uri="{BB962C8B-B14F-4D97-AF65-F5344CB8AC3E}">
        <p14:creationId xmlns:p14="http://schemas.microsoft.com/office/powerpoint/2010/main" val="1810271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5979"/>
            <a:ext cx="8229600" cy="637579"/>
          </a:xfrm>
        </p:spPr>
        <p:txBody>
          <a:bodyPr>
            <a:normAutofit/>
          </a:bodyPr>
          <a:lstStyle/>
          <a:p>
            <a:r>
              <a:rPr lang="ja-JP" altLang="en-US" sz="3200" dirty="0" smtClean="0">
                <a:solidFill>
                  <a:srgbClr val="FF0000"/>
                </a:solidFill>
              </a:rPr>
              <a:t>規則：「</a:t>
            </a:r>
            <a:r>
              <a:rPr lang="ja-JP" altLang="en-US" sz="3200" dirty="0">
                <a:solidFill>
                  <a:srgbClr val="FF0000"/>
                </a:solidFill>
              </a:rPr>
              <a:t>母音の裏は必ず奇数</a:t>
            </a:r>
            <a:r>
              <a:rPr lang="ja-JP" altLang="en-US" sz="3200" dirty="0" smtClean="0">
                <a:solidFill>
                  <a:srgbClr val="FF0000"/>
                </a:solidFill>
              </a:rPr>
              <a:t>」</a:t>
            </a:r>
            <a:endParaRPr kumimoji="1" lang="ja-JP" altLang="en-US" sz="3600" dirty="0"/>
          </a:p>
        </p:txBody>
      </p:sp>
      <p:sp>
        <p:nvSpPr>
          <p:cNvPr id="3" name="コンテンツ プレースホルダー 2"/>
          <p:cNvSpPr>
            <a:spLocks noGrp="1"/>
          </p:cNvSpPr>
          <p:nvPr>
            <p:ph idx="1"/>
          </p:nvPr>
        </p:nvSpPr>
        <p:spPr>
          <a:xfrm>
            <a:off x="457200" y="3363837"/>
            <a:ext cx="8229600" cy="1230785"/>
          </a:xfrm>
        </p:spPr>
        <p:txBody>
          <a:bodyPr>
            <a:normAutofit/>
          </a:bodyPr>
          <a:lstStyle/>
          <a:p>
            <a:pPr marL="0" indent="0">
              <a:buNone/>
            </a:pPr>
            <a:r>
              <a:rPr kumimoji="1" lang="ja-JP" altLang="en-US" dirty="0" smtClean="0"/>
              <a:t>規則が成り立っているかを調べたい。最小限どのカードを裏返せば良いか？</a:t>
            </a:r>
            <a:endParaRPr kumimoji="1" lang="ja-JP" altLang="en-US" dirty="0">
              <a:solidFill>
                <a:srgbClr val="FF0000"/>
              </a:solidFill>
            </a:endParaRPr>
          </a:p>
        </p:txBody>
      </p:sp>
      <p:sp>
        <p:nvSpPr>
          <p:cNvPr id="4" name="正方形/長方形 3"/>
          <p:cNvSpPr/>
          <p:nvPr/>
        </p:nvSpPr>
        <p:spPr>
          <a:xfrm>
            <a:off x="467544" y="915566"/>
            <a:ext cx="1944216" cy="2304256"/>
          </a:xfrm>
          <a:prstGeom prst="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600" b="1" dirty="0" smtClean="0">
                <a:solidFill>
                  <a:schemeClr val="tx1"/>
                </a:solidFill>
              </a:rPr>
              <a:t>Ｅ</a:t>
            </a:r>
            <a:endParaRPr kumimoji="1" lang="ja-JP" altLang="en-US" sz="9600" b="1" dirty="0">
              <a:solidFill>
                <a:schemeClr val="tx1"/>
              </a:solidFill>
            </a:endParaRPr>
          </a:p>
        </p:txBody>
      </p:sp>
      <p:sp>
        <p:nvSpPr>
          <p:cNvPr id="5" name="正方形/長方形 4"/>
          <p:cNvSpPr/>
          <p:nvPr/>
        </p:nvSpPr>
        <p:spPr>
          <a:xfrm>
            <a:off x="2553774" y="918638"/>
            <a:ext cx="1944216" cy="2304256"/>
          </a:xfrm>
          <a:prstGeom prst="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600" b="1" dirty="0" smtClean="0">
                <a:solidFill>
                  <a:schemeClr val="tx1"/>
                </a:solidFill>
              </a:rPr>
              <a:t>Ｃ</a:t>
            </a:r>
            <a:endParaRPr kumimoji="1" lang="ja-JP" altLang="en-US" sz="9600" b="1" dirty="0">
              <a:solidFill>
                <a:schemeClr val="tx1"/>
              </a:solidFill>
            </a:endParaRPr>
          </a:p>
        </p:txBody>
      </p:sp>
      <p:sp>
        <p:nvSpPr>
          <p:cNvPr id="6" name="正方形/長方形 5"/>
          <p:cNvSpPr/>
          <p:nvPr/>
        </p:nvSpPr>
        <p:spPr>
          <a:xfrm>
            <a:off x="4650390" y="915566"/>
            <a:ext cx="1944216" cy="2304256"/>
          </a:xfrm>
          <a:prstGeom prst="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600" b="1" dirty="0" smtClean="0">
                <a:solidFill>
                  <a:schemeClr val="tx1"/>
                </a:solidFill>
              </a:rPr>
              <a:t>25</a:t>
            </a:r>
            <a:endParaRPr kumimoji="1" lang="ja-JP" altLang="en-US" sz="9600" b="1" dirty="0">
              <a:solidFill>
                <a:schemeClr val="tx1"/>
              </a:solidFill>
            </a:endParaRPr>
          </a:p>
        </p:txBody>
      </p:sp>
      <p:sp>
        <p:nvSpPr>
          <p:cNvPr id="7" name="正方形/長方形 6"/>
          <p:cNvSpPr/>
          <p:nvPr/>
        </p:nvSpPr>
        <p:spPr>
          <a:xfrm>
            <a:off x="6747006" y="918638"/>
            <a:ext cx="1944216" cy="2304256"/>
          </a:xfrm>
          <a:prstGeom prst="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600" b="1" dirty="0" smtClean="0">
                <a:solidFill>
                  <a:schemeClr val="tx1"/>
                </a:solidFill>
              </a:rPr>
              <a:t>16</a:t>
            </a:r>
            <a:endParaRPr kumimoji="1" lang="ja-JP" altLang="en-US" sz="9600" b="1" dirty="0">
              <a:solidFill>
                <a:schemeClr val="tx1"/>
              </a:solidFill>
            </a:endParaRPr>
          </a:p>
        </p:txBody>
      </p:sp>
    </p:spTree>
    <p:extLst>
      <p:ext uri="{BB962C8B-B14F-4D97-AF65-F5344CB8AC3E}">
        <p14:creationId xmlns:p14="http://schemas.microsoft.com/office/powerpoint/2010/main" val="26179150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5978"/>
            <a:ext cx="8229600" cy="1717699"/>
          </a:xfrm>
        </p:spPr>
        <p:txBody>
          <a:bodyPr>
            <a:noAutofit/>
          </a:bodyPr>
          <a:lstStyle/>
          <a:p>
            <a:pPr algn="l"/>
            <a:r>
              <a:rPr kumimoji="1" lang="ja-JP" altLang="en-US" sz="3200" dirty="0" smtClean="0"/>
              <a:t>あなたは警察官、ある店に入った</a:t>
            </a:r>
            <a:r>
              <a:rPr kumimoji="1" lang="en-US" altLang="ja-JP" sz="3200" dirty="0" smtClean="0"/>
              <a:t/>
            </a:r>
            <a:br>
              <a:rPr kumimoji="1" lang="en-US" altLang="ja-JP" sz="3200" dirty="0" smtClean="0"/>
            </a:br>
            <a:r>
              <a:rPr lang="ja-JP" altLang="en-US" sz="3200" dirty="0">
                <a:solidFill>
                  <a:srgbClr val="FF0000"/>
                </a:solidFill>
              </a:rPr>
              <a:t>アルコール</a:t>
            </a:r>
            <a:r>
              <a:rPr lang="ja-JP" altLang="en-US" sz="3200" dirty="0" smtClean="0">
                <a:solidFill>
                  <a:srgbClr val="FF0000"/>
                </a:solidFill>
              </a:rPr>
              <a:t>を飲んで良いのは成人だけ</a:t>
            </a:r>
            <a:r>
              <a:rPr lang="ja-JP" altLang="en-US" sz="3200" dirty="0" smtClean="0"/>
              <a:t>という規則が守られているかどうかを確かめる</a:t>
            </a:r>
            <a:endParaRPr kumimoji="1" lang="ja-JP" altLang="en-US" sz="3200" dirty="0"/>
          </a:p>
        </p:txBody>
      </p:sp>
      <p:sp>
        <p:nvSpPr>
          <p:cNvPr id="3" name="コンテンツ プレースホルダー 2"/>
          <p:cNvSpPr>
            <a:spLocks noGrp="1"/>
          </p:cNvSpPr>
          <p:nvPr>
            <p:ph idx="1"/>
          </p:nvPr>
        </p:nvSpPr>
        <p:spPr>
          <a:xfrm>
            <a:off x="467544" y="4227934"/>
            <a:ext cx="8229600" cy="576065"/>
          </a:xfrm>
        </p:spPr>
        <p:txBody>
          <a:bodyPr>
            <a:normAutofit lnSpcReduction="10000"/>
          </a:bodyPr>
          <a:lstStyle/>
          <a:p>
            <a:pPr marL="0" indent="0">
              <a:buNone/>
            </a:pPr>
            <a:r>
              <a:rPr kumimoji="1" lang="ja-JP" altLang="en-US" dirty="0" smtClean="0"/>
              <a:t>最低限誰に声をかける？</a:t>
            </a:r>
            <a:endParaRPr kumimoji="1" lang="ja-JP" altLang="en-US" dirty="0"/>
          </a:p>
        </p:txBody>
      </p:sp>
      <p:sp>
        <p:nvSpPr>
          <p:cNvPr id="4" name="正方形/長方形 3"/>
          <p:cNvSpPr/>
          <p:nvPr/>
        </p:nvSpPr>
        <p:spPr>
          <a:xfrm>
            <a:off x="467544" y="1989542"/>
            <a:ext cx="1944216" cy="1947288"/>
          </a:xfrm>
          <a:prstGeom prst="rect">
            <a:avLst/>
          </a:prstGeom>
          <a:solidFill>
            <a:srgbClr val="92D05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ビールを飲んでいる人</a:t>
            </a:r>
            <a:endParaRPr kumimoji="1" lang="ja-JP" altLang="en-US" sz="2400" b="1" dirty="0">
              <a:solidFill>
                <a:schemeClr val="tx1"/>
              </a:solidFill>
            </a:endParaRPr>
          </a:p>
        </p:txBody>
      </p:sp>
      <p:sp>
        <p:nvSpPr>
          <p:cNvPr id="5" name="正方形/長方形 4"/>
          <p:cNvSpPr/>
          <p:nvPr/>
        </p:nvSpPr>
        <p:spPr>
          <a:xfrm>
            <a:off x="2553774" y="1992614"/>
            <a:ext cx="1944216" cy="1947288"/>
          </a:xfrm>
          <a:prstGeom prst="rect">
            <a:avLst/>
          </a:prstGeom>
          <a:solidFill>
            <a:srgbClr val="92D05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コーラを飲んでいる人</a:t>
            </a:r>
            <a:endParaRPr kumimoji="1" lang="ja-JP" altLang="en-US" sz="2400" b="1" dirty="0">
              <a:solidFill>
                <a:schemeClr val="tx1"/>
              </a:solidFill>
            </a:endParaRPr>
          </a:p>
        </p:txBody>
      </p:sp>
      <p:sp>
        <p:nvSpPr>
          <p:cNvPr id="6" name="正方形/長方形 5"/>
          <p:cNvSpPr/>
          <p:nvPr/>
        </p:nvSpPr>
        <p:spPr>
          <a:xfrm>
            <a:off x="4650390" y="1989542"/>
            <a:ext cx="1944216" cy="1947288"/>
          </a:xfrm>
          <a:prstGeom prst="rect">
            <a:avLst/>
          </a:prstGeom>
          <a:solidFill>
            <a:srgbClr val="92D05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smtClean="0">
                <a:solidFill>
                  <a:schemeClr val="tx1"/>
                </a:solidFill>
              </a:rPr>
              <a:t>成人</a:t>
            </a:r>
            <a:endParaRPr kumimoji="1" lang="ja-JP" altLang="en-US" sz="3200" b="1" dirty="0">
              <a:solidFill>
                <a:schemeClr val="tx1"/>
              </a:solidFill>
            </a:endParaRPr>
          </a:p>
        </p:txBody>
      </p:sp>
      <p:sp>
        <p:nvSpPr>
          <p:cNvPr id="7" name="正方形/長方形 6"/>
          <p:cNvSpPr/>
          <p:nvPr/>
        </p:nvSpPr>
        <p:spPr>
          <a:xfrm>
            <a:off x="6747006" y="1992614"/>
            <a:ext cx="1944216" cy="1947288"/>
          </a:xfrm>
          <a:prstGeom prst="rect">
            <a:avLst/>
          </a:prstGeom>
          <a:solidFill>
            <a:srgbClr val="92D05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smtClean="0">
                <a:solidFill>
                  <a:schemeClr val="tx1"/>
                </a:solidFill>
              </a:rPr>
              <a:t>未成年</a:t>
            </a:r>
            <a:endParaRPr kumimoji="1" lang="ja-JP" altLang="en-US" sz="3200" b="1" dirty="0">
              <a:solidFill>
                <a:schemeClr val="tx1"/>
              </a:solidFill>
            </a:endParaRPr>
          </a:p>
        </p:txBody>
      </p:sp>
    </p:spTree>
    <p:extLst>
      <p:ext uri="{BB962C8B-B14F-4D97-AF65-F5344CB8AC3E}">
        <p14:creationId xmlns:p14="http://schemas.microsoft.com/office/powerpoint/2010/main" val="2676396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67544" y="627534"/>
            <a:ext cx="1944216" cy="1797128"/>
          </a:xfrm>
          <a:prstGeom prst="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600" b="1" dirty="0" smtClean="0">
                <a:solidFill>
                  <a:schemeClr val="tx1"/>
                </a:solidFill>
              </a:rPr>
              <a:t>Ｅ</a:t>
            </a:r>
            <a:endParaRPr kumimoji="1" lang="ja-JP" altLang="en-US" sz="9600" b="1" dirty="0">
              <a:solidFill>
                <a:schemeClr val="tx1"/>
              </a:solidFill>
            </a:endParaRPr>
          </a:p>
        </p:txBody>
      </p:sp>
      <p:sp>
        <p:nvSpPr>
          <p:cNvPr id="5" name="正方形/長方形 4"/>
          <p:cNvSpPr/>
          <p:nvPr/>
        </p:nvSpPr>
        <p:spPr>
          <a:xfrm>
            <a:off x="2553774" y="630606"/>
            <a:ext cx="1944216" cy="1797128"/>
          </a:xfrm>
          <a:prstGeom prst="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600" b="1" dirty="0" smtClean="0">
                <a:solidFill>
                  <a:schemeClr val="tx1"/>
                </a:solidFill>
              </a:rPr>
              <a:t>Ｃ</a:t>
            </a:r>
            <a:endParaRPr kumimoji="1" lang="ja-JP" altLang="en-US" sz="9600" b="1" dirty="0">
              <a:solidFill>
                <a:schemeClr val="tx1"/>
              </a:solidFill>
            </a:endParaRPr>
          </a:p>
        </p:txBody>
      </p:sp>
      <p:sp>
        <p:nvSpPr>
          <p:cNvPr id="6" name="正方形/長方形 5"/>
          <p:cNvSpPr/>
          <p:nvPr/>
        </p:nvSpPr>
        <p:spPr>
          <a:xfrm>
            <a:off x="4650390" y="627534"/>
            <a:ext cx="1944216" cy="1797128"/>
          </a:xfrm>
          <a:prstGeom prst="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600" b="1" dirty="0" smtClean="0">
                <a:solidFill>
                  <a:schemeClr val="tx1"/>
                </a:solidFill>
              </a:rPr>
              <a:t>25</a:t>
            </a:r>
            <a:endParaRPr kumimoji="1" lang="ja-JP" altLang="en-US" sz="9600" b="1" dirty="0">
              <a:solidFill>
                <a:schemeClr val="tx1"/>
              </a:solidFill>
            </a:endParaRPr>
          </a:p>
        </p:txBody>
      </p:sp>
      <p:sp>
        <p:nvSpPr>
          <p:cNvPr id="7" name="正方形/長方形 6"/>
          <p:cNvSpPr/>
          <p:nvPr/>
        </p:nvSpPr>
        <p:spPr>
          <a:xfrm>
            <a:off x="6747006" y="630606"/>
            <a:ext cx="1944216" cy="1797128"/>
          </a:xfrm>
          <a:prstGeom prst="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600" b="1" dirty="0" smtClean="0">
                <a:solidFill>
                  <a:schemeClr val="tx1"/>
                </a:solidFill>
              </a:rPr>
              <a:t>16</a:t>
            </a:r>
            <a:endParaRPr kumimoji="1" lang="ja-JP" altLang="en-US" sz="9600" b="1" dirty="0">
              <a:solidFill>
                <a:schemeClr val="tx1"/>
              </a:solidFill>
            </a:endParaRPr>
          </a:p>
        </p:txBody>
      </p:sp>
      <p:sp>
        <p:nvSpPr>
          <p:cNvPr id="9" name="正方形/長方形 8"/>
          <p:cNvSpPr/>
          <p:nvPr/>
        </p:nvSpPr>
        <p:spPr>
          <a:xfrm>
            <a:off x="467544" y="2565606"/>
            <a:ext cx="1944216" cy="1947288"/>
          </a:xfrm>
          <a:prstGeom prst="rect">
            <a:avLst/>
          </a:prstGeom>
          <a:solidFill>
            <a:srgbClr val="92D05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ビールを飲んでいる人</a:t>
            </a:r>
            <a:endParaRPr kumimoji="1" lang="ja-JP" altLang="en-US" sz="2400" b="1" dirty="0">
              <a:solidFill>
                <a:schemeClr val="tx1"/>
              </a:solidFill>
            </a:endParaRPr>
          </a:p>
        </p:txBody>
      </p:sp>
      <p:sp>
        <p:nvSpPr>
          <p:cNvPr id="10" name="正方形/長方形 9"/>
          <p:cNvSpPr/>
          <p:nvPr/>
        </p:nvSpPr>
        <p:spPr>
          <a:xfrm>
            <a:off x="2553774" y="2568678"/>
            <a:ext cx="1944216" cy="1947288"/>
          </a:xfrm>
          <a:prstGeom prst="rect">
            <a:avLst/>
          </a:prstGeom>
          <a:solidFill>
            <a:srgbClr val="92D05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コーラを飲んでいる人</a:t>
            </a:r>
            <a:endParaRPr kumimoji="1" lang="ja-JP" altLang="en-US" sz="2400" b="1" dirty="0">
              <a:solidFill>
                <a:schemeClr val="tx1"/>
              </a:solidFill>
            </a:endParaRPr>
          </a:p>
        </p:txBody>
      </p:sp>
      <p:sp>
        <p:nvSpPr>
          <p:cNvPr id="11" name="正方形/長方形 10"/>
          <p:cNvSpPr/>
          <p:nvPr/>
        </p:nvSpPr>
        <p:spPr>
          <a:xfrm>
            <a:off x="4650390" y="2565606"/>
            <a:ext cx="1944216" cy="1947288"/>
          </a:xfrm>
          <a:prstGeom prst="rect">
            <a:avLst/>
          </a:prstGeom>
          <a:solidFill>
            <a:srgbClr val="92D05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smtClean="0">
                <a:solidFill>
                  <a:schemeClr val="tx1"/>
                </a:solidFill>
              </a:rPr>
              <a:t>成人</a:t>
            </a:r>
            <a:endParaRPr kumimoji="1" lang="ja-JP" altLang="en-US" sz="3200" b="1" dirty="0">
              <a:solidFill>
                <a:schemeClr val="tx1"/>
              </a:solidFill>
            </a:endParaRPr>
          </a:p>
        </p:txBody>
      </p:sp>
      <p:sp>
        <p:nvSpPr>
          <p:cNvPr id="12" name="正方形/長方形 11"/>
          <p:cNvSpPr/>
          <p:nvPr/>
        </p:nvSpPr>
        <p:spPr>
          <a:xfrm>
            <a:off x="6747006" y="2568678"/>
            <a:ext cx="1944216" cy="1947288"/>
          </a:xfrm>
          <a:prstGeom prst="rect">
            <a:avLst/>
          </a:prstGeom>
          <a:solidFill>
            <a:srgbClr val="92D05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smtClean="0">
                <a:solidFill>
                  <a:schemeClr val="tx1"/>
                </a:solidFill>
              </a:rPr>
              <a:t>未成年</a:t>
            </a:r>
            <a:endParaRPr kumimoji="1" lang="ja-JP" altLang="en-US" sz="3200" b="1" dirty="0">
              <a:solidFill>
                <a:schemeClr val="tx1"/>
              </a:solidFill>
            </a:endParaRPr>
          </a:p>
        </p:txBody>
      </p:sp>
      <p:sp>
        <p:nvSpPr>
          <p:cNvPr id="17" name="タイトル 1"/>
          <p:cNvSpPr>
            <a:spLocks noGrp="1"/>
          </p:cNvSpPr>
          <p:nvPr>
            <p:ph type="title"/>
          </p:nvPr>
        </p:nvSpPr>
        <p:spPr>
          <a:xfrm>
            <a:off x="457200" y="-20538"/>
            <a:ext cx="8229600" cy="637579"/>
          </a:xfrm>
        </p:spPr>
        <p:txBody>
          <a:bodyPr>
            <a:normAutofit/>
          </a:bodyPr>
          <a:lstStyle/>
          <a:p>
            <a:r>
              <a:rPr lang="ja-JP" altLang="en-US" sz="2800" dirty="0" smtClean="0">
                <a:solidFill>
                  <a:srgbClr val="FF0000"/>
                </a:solidFill>
              </a:rPr>
              <a:t>規則：「</a:t>
            </a:r>
            <a:r>
              <a:rPr lang="ja-JP" altLang="en-US" sz="2800" dirty="0">
                <a:solidFill>
                  <a:srgbClr val="FF0000"/>
                </a:solidFill>
              </a:rPr>
              <a:t>母音の裏は必ず奇数</a:t>
            </a:r>
            <a:r>
              <a:rPr lang="ja-JP" altLang="en-US" sz="2800" dirty="0" smtClean="0">
                <a:solidFill>
                  <a:srgbClr val="FF0000"/>
                </a:solidFill>
              </a:rPr>
              <a:t>」</a:t>
            </a:r>
            <a:endParaRPr kumimoji="1" lang="ja-JP" altLang="en-US" sz="3200" dirty="0"/>
          </a:p>
        </p:txBody>
      </p:sp>
      <p:sp>
        <p:nvSpPr>
          <p:cNvPr id="18" name="タイトル 1"/>
          <p:cNvSpPr txBox="1">
            <a:spLocks/>
          </p:cNvSpPr>
          <p:nvPr/>
        </p:nvSpPr>
        <p:spPr>
          <a:xfrm>
            <a:off x="467544" y="4526459"/>
            <a:ext cx="8229600" cy="63757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smtClean="0">
                <a:solidFill>
                  <a:srgbClr val="FF0000"/>
                </a:solidFill>
              </a:rPr>
              <a:t>規則：「</a:t>
            </a:r>
            <a:r>
              <a:rPr lang="ja-JP" altLang="en-US" sz="2800" dirty="0">
                <a:solidFill>
                  <a:srgbClr val="FF0000"/>
                </a:solidFill>
              </a:rPr>
              <a:t>アルコールを飲んで良いのは成人だけ</a:t>
            </a:r>
            <a:r>
              <a:rPr lang="ja-JP" altLang="en-US" sz="2800" dirty="0" smtClean="0">
                <a:solidFill>
                  <a:srgbClr val="FF0000"/>
                </a:solidFill>
              </a:rPr>
              <a:t>」</a:t>
            </a:r>
            <a:endParaRPr lang="ja-JP" altLang="en-US" sz="3200" dirty="0"/>
          </a:p>
        </p:txBody>
      </p:sp>
    </p:spTree>
    <p:extLst>
      <p:ext uri="{BB962C8B-B14F-4D97-AF65-F5344CB8AC3E}">
        <p14:creationId xmlns:p14="http://schemas.microsoft.com/office/powerpoint/2010/main" val="2329500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5979"/>
            <a:ext cx="8229600" cy="637579"/>
          </a:xfrm>
        </p:spPr>
        <p:txBody>
          <a:bodyPr>
            <a:normAutofit/>
          </a:bodyPr>
          <a:lstStyle/>
          <a:p>
            <a:pPr algn="l"/>
            <a:r>
              <a:rPr lang="ja-JP" altLang="en-US" sz="3200" dirty="0" smtClean="0">
                <a:solidFill>
                  <a:srgbClr val="FF0000"/>
                </a:solidFill>
              </a:rPr>
              <a:t>答</a:t>
            </a:r>
            <a:endParaRPr kumimoji="1" lang="ja-JP" altLang="en-US" sz="3600" dirty="0"/>
          </a:p>
        </p:txBody>
      </p:sp>
      <p:sp>
        <p:nvSpPr>
          <p:cNvPr id="4" name="正方形/長方形 3"/>
          <p:cNvSpPr/>
          <p:nvPr/>
        </p:nvSpPr>
        <p:spPr>
          <a:xfrm>
            <a:off x="467544" y="915566"/>
            <a:ext cx="1944216" cy="1797128"/>
          </a:xfrm>
          <a:prstGeom prst="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600" b="1" dirty="0" smtClean="0">
                <a:solidFill>
                  <a:schemeClr val="tx1"/>
                </a:solidFill>
              </a:rPr>
              <a:t>Ｅ</a:t>
            </a:r>
            <a:endParaRPr kumimoji="1" lang="ja-JP" altLang="en-US" sz="9600" b="1" dirty="0">
              <a:solidFill>
                <a:schemeClr val="tx1"/>
              </a:solidFill>
            </a:endParaRPr>
          </a:p>
        </p:txBody>
      </p:sp>
      <p:sp>
        <p:nvSpPr>
          <p:cNvPr id="5" name="正方形/長方形 4"/>
          <p:cNvSpPr/>
          <p:nvPr/>
        </p:nvSpPr>
        <p:spPr>
          <a:xfrm>
            <a:off x="2553774" y="918638"/>
            <a:ext cx="1944216" cy="1797128"/>
          </a:xfrm>
          <a:prstGeom prst="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600" b="1" dirty="0" smtClean="0">
                <a:solidFill>
                  <a:schemeClr val="tx1"/>
                </a:solidFill>
              </a:rPr>
              <a:t>Ｃ</a:t>
            </a:r>
            <a:endParaRPr kumimoji="1" lang="ja-JP" altLang="en-US" sz="9600" b="1" dirty="0">
              <a:solidFill>
                <a:schemeClr val="tx1"/>
              </a:solidFill>
            </a:endParaRPr>
          </a:p>
        </p:txBody>
      </p:sp>
      <p:sp>
        <p:nvSpPr>
          <p:cNvPr id="6" name="正方形/長方形 5"/>
          <p:cNvSpPr/>
          <p:nvPr/>
        </p:nvSpPr>
        <p:spPr>
          <a:xfrm>
            <a:off x="4650390" y="915566"/>
            <a:ext cx="1944216" cy="1797128"/>
          </a:xfrm>
          <a:prstGeom prst="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600" b="1" dirty="0" smtClean="0">
                <a:solidFill>
                  <a:schemeClr val="tx1"/>
                </a:solidFill>
              </a:rPr>
              <a:t>25</a:t>
            </a:r>
            <a:endParaRPr kumimoji="1" lang="ja-JP" altLang="en-US" sz="9600" b="1" dirty="0">
              <a:solidFill>
                <a:schemeClr val="tx1"/>
              </a:solidFill>
            </a:endParaRPr>
          </a:p>
        </p:txBody>
      </p:sp>
      <p:sp>
        <p:nvSpPr>
          <p:cNvPr id="7" name="正方形/長方形 6"/>
          <p:cNvSpPr/>
          <p:nvPr/>
        </p:nvSpPr>
        <p:spPr>
          <a:xfrm>
            <a:off x="6747006" y="918638"/>
            <a:ext cx="1944216" cy="1797128"/>
          </a:xfrm>
          <a:prstGeom prst="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600" b="1" dirty="0" smtClean="0">
                <a:solidFill>
                  <a:schemeClr val="tx1"/>
                </a:solidFill>
              </a:rPr>
              <a:t>16</a:t>
            </a:r>
            <a:endParaRPr kumimoji="1" lang="ja-JP" altLang="en-US" sz="9600" b="1" dirty="0">
              <a:solidFill>
                <a:schemeClr val="tx1"/>
              </a:solidFill>
            </a:endParaRPr>
          </a:p>
        </p:txBody>
      </p:sp>
      <p:sp>
        <p:nvSpPr>
          <p:cNvPr id="9" name="正方形/長方形 8"/>
          <p:cNvSpPr/>
          <p:nvPr/>
        </p:nvSpPr>
        <p:spPr>
          <a:xfrm>
            <a:off x="467544" y="2925646"/>
            <a:ext cx="1944216" cy="1947288"/>
          </a:xfrm>
          <a:prstGeom prst="rect">
            <a:avLst/>
          </a:prstGeom>
          <a:solidFill>
            <a:srgbClr val="92D05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ビールを飲んでいる人</a:t>
            </a:r>
            <a:endParaRPr kumimoji="1" lang="ja-JP" altLang="en-US" sz="2400" b="1" dirty="0">
              <a:solidFill>
                <a:schemeClr val="tx1"/>
              </a:solidFill>
            </a:endParaRPr>
          </a:p>
        </p:txBody>
      </p:sp>
      <p:sp>
        <p:nvSpPr>
          <p:cNvPr id="10" name="正方形/長方形 9"/>
          <p:cNvSpPr/>
          <p:nvPr/>
        </p:nvSpPr>
        <p:spPr>
          <a:xfrm>
            <a:off x="2553774" y="2928718"/>
            <a:ext cx="1944216" cy="1947288"/>
          </a:xfrm>
          <a:prstGeom prst="rect">
            <a:avLst/>
          </a:prstGeom>
          <a:solidFill>
            <a:srgbClr val="92D05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コーラを飲んでいる人</a:t>
            </a:r>
            <a:endParaRPr kumimoji="1" lang="ja-JP" altLang="en-US" sz="2400" b="1" dirty="0">
              <a:solidFill>
                <a:schemeClr val="tx1"/>
              </a:solidFill>
            </a:endParaRPr>
          </a:p>
        </p:txBody>
      </p:sp>
      <p:sp>
        <p:nvSpPr>
          <p:cNvPr id="11" name="正方形/長方形 10"/>
          <p:cNvSpPr/>
          <p:nvPr/>
        </p:nvSpPr>
        <p:spPr>
          <a:xfrm>
            <a:off x="4650390" y="2925646"/>
            <a:ext cx="1944216" cy="1947288"/>
          </a:xfrm>
          <a:prstGeom prst="rect">
            <a:avLst/>
          </a:prstGeom>
          <a:solidFill>
            <a:srgbClr val="92D05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smtClean="0">
                <a:solidFill>
                  <a:schemeClr val="tx1"/>
                </a:solidFill>
              </a:rPr>
              <a:t>成人</a:t>
            </a:r>
            <a:endParaRPr kumimoji="1" lang="ja-JP" altLang="en-US" sz="3200" b="1" dirty="0">
              <a:solidFill>
                <a:schemeClr val="tx1"/>
              </a:solidFill>
            </a:endParaRPr>
          </a:p>
        </p:txBody>
      </p:sp>
      <p:sp>
        <p:nvSpPr>
          <p:cNvPr id="12" name="正方形/長方形 11"/>
          <p:cNvSpPr/>
          <p:nvPr/>
        </p:nvSpPr>
        <p:spPr>
          <a:xfrm>
            <a:off x="6747006" y="2928718"/>
            <a:ext cx="1944216" cy="1947288"/>
          </a:xfrm>
          <a:prstGeom prst="rect">
            <a:avLst/>
          </a:prstGeom>
          <a:solidFill>
            <a:srgbClr val="92D05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smtClean="0">
                <a:solidFill>
                  <a:schemeClr val="tx1"/>
                </a:solidFill>
              </a:rPr>
              <a:t>未成年</a:t>
            </a:r>
            <a:endParaRPr kumimoji="1" lang="ja-JP" altLang="en-US" sz="3200" b="1" dirty="0">
              <a:solidFill>
                <a:schemeClr val="tx1"/>
              </a:solidFill>
            </a:endParaRPr>
          </a:p>
        </p:txBody>
      </p:sp>
      <p:sp>
        <p:nvSpPr>
          <p:cNvPr id="13" name="円/楕円 12"/>
          <p:cNvSpPr/>
          <p:nvPr/>
        </p:nvSpPr>
        <p:spPr>
          <a:xfrm>
            <a:off x="467544" y="918638"/>
            <a:ext cx="1836204" cy="179712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6801012" y="935866"/>
            <a:ext cx="1836204" cy="179712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p:cNvSpPr/>
          <p:nvPr/>
        </p:nvSpPr>
        <p:spPr>
          <a:xfrm>
            <a:off x="521550" y="3003798"/>
            <a:ext cx="1836204" cy="179712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p:nvSpPr>
        <p:spPr>
          <a:xfrm>
            <a:off x="6801012" y="3000726"/>
            <a:ext cx="1836204" cy="179712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947975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430518" y="88834"/>
            <a:ext cx="8229600" cy="857250"/>
          </a:xfrm>
        </p:spPr>
        <p:txBody>
          <a:bodyPr>
            <a:noAutofit/>
          </a:bodyPr>
          <a:lstStyle/>
          <a:p>
            <a:r>
              <a:rPr kumimoji="1" lang="ja-JP" altLang="en-US" sz="3200" dirty="0" smtClean="0"/>
              <a:t>科学は仮説→検証のくり返しで進歩してきた</a:t>
            </a:r>
            <a:endParaRPr kumimoji="1" lang="ja-JP" altLang="en-US" sz="3200" dirty="0"/>
          </a:p>
        </p:txBody>
      </p:sp>
      <p:pic>
        <p:nvPicPr>
          <p:cNvPr id="1026" name="Picture 2" descr="https://encrypted-tbn3.gstatic.com/images?q=tbn:ANd9GcSu8QFMIlsEx4vhmIRMqtCAvRn7iykICyuzqVAQk5QBjvUlbx5u">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 y="1975148"/>
            <a:ext cx="3168352" cy="3168352"/>
          </a:xfrm>
          <a:prstGeom prst="rect">
            <a:avLst/>
          </a:prstGeom>
          <a:noFill/>
          <a:extLst>
            <a:ext uri="{909E8E84-426E-40DD-AFC4-6F175D3DCCD1}">
              <a14:hiddenFill xmlns:a14="http://schemas.microsoft.com/office/drawing/2010/main">
                <a:solidFill>
                  <a:srgbClr val="FFFFFF"/>
                </a:solidFill>
              </a14:hiddenFill>
            </a:ext>
          </a:extLst>
        </p:spPr>
      </p:pic>
      <p:sp>
        <p:nvSpPr>
          <p:cNvPr id="2" name="雲形吹き出し 1"/>
          <p:cNvSpPr/>
          <p:nvPr/>
        </p:nvSpPr>
        <p:spPr>
          <a:xfrm>
            <a:off x="1542624" y="837573"/>
            <a:ext cx="1944762" cy="1080120"/>
          </a:xfrm>
          <a:prstGeom prst="cloudCallout">
            <a:avLst>
              <a:gd name="adj1" fmla="val -12101"/>
              <a:gd name="adj2" fmla="val 95936"/>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偶数列</a:t>
            </a:r>
            <a:endParaRPr kumimoji="1" lang="en-US" altLang="ja-JP" sz="2000" dirty="0" smtClean="0">
              <a:solidFill>
                <a:schemeClr val="tx1"/>
              </a:solidFill>
            </a:endParaRPr>
          </a:p>
          <a:p>
            <a:pPr algn="ctr"/>
            <a:r>
              <a:rPr kumimoji="1" lang="ja-JP" altLang="en-US" sz="2000" dirty="0" smtClean="0">
                <a:solidFill>
                  <a:schemeClr val="tx1"/>
                </a:solidFill>
              </a:rPr>
              <a:t>仮説？</a:t>
            </a:r>
            <a:endParaRPr kumimoji="1" lang="ja-JP" altLang="en-US" sz="2000" dirty="0">
              <a:solidFill>
                <a:schemeClr val="tx1"/>
              </a:solidFill>
            </a:endParaRPr>
          </a:p>
        </p:txBody>
      </p:sp>
      <p:sp>
        <p:nvSpPr>
          <p:cNvPr id="3" name="テキスト ボックス 2"/>
          <p:cNvSpPr txBox="1"/>
          <p:nvPr/>
        </p:nvSpPr>
        <p:spPr>
          <a:xfrm>
            <a:off x="3566597" y="1436539"/>
            <a:ext cx="1005403" cy="1077218"/>
          </a:xfrm>
          <a:prstGeom prst="rect">
            <a:avLst/>
          </a:prstGeom>
          <a:noFill/>
        </p:spPr>
        <p:txBody>
          <a:bodyPr wrap="none" rtlCol="0">
            <a:spAutoFit/>
          </a:bodyPr>
          <a:lstStyle/>
          <a:p>
            <a:r>
              <a:rPr kumimoji="1" lang="ja-JP" altLang="en-US" sz="3200" dirty="0" smtClean="0"/>
              <a:t>質問</a:t>
            </a:r>
            <a:endParaRPr kumimoji="1" lang="en-US" altLang="ja-JP" sz="3200" dirty="0" smtClean="0"/>
          </a:p>
          <a:p>
            <a:r>
              <a:rPr lang="ja-JP" altLang="en-US" sz="3200" dirty="0"/>
              <a:t>実験</a:t>
            </a:r>
            <a:endParaRPr kumimoji="1" lang="ja-JP" altLang="en-US" sz="3200" dirty="0"/>
          </a:p>
        </p:txBody>
      </p:sp>
      <p:pic>
        <p:nvPicPr>
          <p:cNvPr id="1028" name="Picture 4" descr="http://www.ilustracionesgratis.com/wp-content/uploads/2012/graficos/simbolos/simbolo-atomo.gif">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52120" y="1131590"/>
            <a:ext cx="3168352" cy="3168352"/>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p:cNvSpPr txBox="1"/>
          <p:nvPr/>
        </p:nvSpPr>
        <p:spPr>
          <a:xfrm>
            <a:off x="5973820" y="3971259"/>
            <a:ext cx="2533066" cy="461665"/>
          </a:xfrm>
          <a:prstGeom prst="rect">
            <a:avLst/>
          </a:prstGeom>
          <a:solidFill>
            <a:schemeClr val="bg1"/>
          </a:solidFill>
          <a:ln>
            <a:solidFill>
              <a:srgbClr val="00B050"/>
            </a:solidFill>
          </a:ln>
        </p:spPr>
        <p:txBody>
          <a:bodyPr wrap="none" rtlCol="0">
            <a:spAutoFit/>
          </a:bodyPr>
          <a:lstStyle/>
          <a:p>
            <a:r>
              <a:rPr kumimoji="1" lang="ja-JP" altLang="en-US" sz="2400" dirty="0" smtClean="0"/>
              <a:t>ルール　自然法則</a:t>
            </a:r>
            <a:endParaRPr kumimoji="1" lang="ja-JP" altLang="en-US" sz="2400" dirty="0"/>
          </a:p>
        </p:txBody>
      </p:sp>
      <p:sp>
        <p:nvSpPr>
          <p:cNvPr id="7" name="右矢印 6"/>
          <p:cNvSpPr/>
          <p:nvPr/>
        </p:nvSpPr>
        <p:spPr>
          <a:xfrm>
            <a:off x="3167744" y="2513757"/>
            <a:ext cx="2124336" cy="634057"/>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flipH="1">
            <a:off x="2961533" y="3435846"/>
            <a:ext cx="2906610" cy="1384995"/>
          </a:xfrm>
          <a:prstGeom prst="rect">
            <a:avLst/>
          </a:prstGeom>
          <a:noFill/>
          <a:ln w="25400">
            <a:solidFill>
              <a:srgbClr val="FF0000"/>
            </a:solidFill>
          </a:ln>
        </p:spPr>
        <p:txBody>
          <a:bodyPr wrap="square" rtlCol="0">
            <a:spAutoFit/>
          </a:bodyPr>
          <a:lstStyle/>
          <a:p>
            <a:r>
              <a:rPr kumimoji="1" lang="ja-JP" altLang="en-US" sz="2800" dirty="0" smtClean="0">
                <a:solidFill>
                  <a:srgbClr val="FF0000"/>
                </a:solidFill>
              </a:rPr>
              <a:t>仮説に</a:t>
            </a:r>
            <a:endParaRPr kumimoji="1" lang="en-US" altLang="ja-JP" sz="2800" dirty="0" smtClean="0">
              <a:solidFill>
                <a:srgbClr val="FF0000"/>
              </a:solidFill>
            </a:endParaRPr>
          </a:p>
          <a:p>
            <a:r>
              <a:rPr lang="ja-JP" altLang="en-US" sz="2800" dirty="0">
                <a:solidFill>
                  <a:srgbClr val="FF0000"/>
                </a:solidFill>
              </a:rPr>
              <a:t>当てはまる</a:t>
            </a:r>
            <a:r>
              <a:rPr lang="ja-JP" altLang="en-US" sz="2800" dirty="0" smtClean="0">
                <a:solidFill>
                  <a:srgbClr val="FF0000"/>
                </a:solidFill>
              </a:rPr>
              <a:t>例</a:t>
            </a:r>
            <a:endParaRPr lang="en-US" altLang="ja-JP" sz="2800" dirty="0" smtClean="0">
              <a:solidFill>
                <a:srgbClr val="FF0000"/>
              </a:solidFill>
            </a:endParaRPr>
          </a:p>
          <a:p>
            <a:r>
              <a:rPr kumimoji="1" lang="ja-JP" altLang="en-US" sz="2800" dirty="0" smtClean="0">
                <a:solidFill>
                  <a:srgbClr val="FF0000"/>
                </a:solidFill>
              </a:rPr>
              <a:t>当てはまらない例</a:t>
            </a:r>
            <a:endParaRPr kumimoji="1" lang="ja-JP" altLang="en-US" sz="2800" dirty="0">
              <a:solidFill>
                <a:srgbClr val="FF0000"/>
              </a:solidFill>
            </a:endParaRPr>
          </a:p>
        </p:txBody>
      </p:sp>
    </p:spTree>
    <p:extLst>
      <p:ext uri="{BB962C8B-B14F-4D97-AF65-F5344CB8AC3E}">
        <p14:creationId xmlns:p14="http://schemas.microsoft.com/office/powerpoint/2010/main" val="41216142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430518" y="88834"/>
            <a:ext cx="8229600" cy="857250"/>
          </a:xfrm>
        </p:spPr>
        <p:txBody>
          <a:bodyPr>
            <a:noAutofit/>
          </a:bodyPr>
          <a:lstStyle/>
          <a:p>
            <a:r>
              <a:rPr kumimoji="1" lang="ja-JP" altLang="en-US" sz="3200" dirty="0" smtClean="0"/>
              <a:t>科学は仮説→検証のくり返しで進歩してきた</a:t>
            </a:r>
            <a:endParaRPr kumimoji="1" lang="ja-JP" altLang="en-US" sz="3200" dirty="0"/>
          </a:p>
        </p:txBody>
      </p:sp>
      <p:pic>
        <p:nvPicPr>
          <p:cNvPr id="1026" name="Picture 2" descr="https://encrypted-tbn3.gstatic.com/images?q=tbn:ANd9GcSu8QFMIlsEx4vhmIRMqtCAvRn7iykICyuzqVAQk5QBjvUlbx5u">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 y="1975148"/>
            <a:ext cx="3168352" cy="3168352"/>
          </a:xfrm>
          <a:prstGeom prst="rect">
            <a:avLst/>
          </a:prstGeom>
          <a:noFill/>
          <a:extLst>
            <a:ext uri="{909E8E84-426E-40DD-AFC4-6F175D3DCCD1}">
              <a14:hiddenFill xmlns:a14="http://schemas.microsoft.com/office/drawing/2010/main">
                <a:solidFill>
                  <a:srgbClr val="FFFFFF"/>
                </a:solidFill>
              </a14:hiddenFill>
            </a:ext>
          </a:extLst>
        </p:spPr>
      </p:pic>
      <p:sp>
        <p:nvSpPr>
          <p:cNvPr id="2" name="雲形吹き出し 1"/>
          <p:cNvSpPr/>
          <p:nvPr/>
        </p:nvSpPr>
        <p:spPr>
          <a:xfrm>
            <a:off x="1542624" y="837573"/>
            <a:ext cx="1944762" cy="1080120"/>
          </a:xfrm>
          <a:prstGeom prst="cloudCallout">
            <a:avLst>
              <a:gd name="adj1" fmla="val -12101"/>
              <a:gd name="adj2" fmla="val 95936"/>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偶数列</a:t>
            </a:r>
            <a:endParaRPr kumimoji="1" lang="en-US" altLang="ja-JP" sz="2000" dirty="0" smtClean="0">
              <a:solidFill>
                <a:schemeClr val="tx1"/>
              </a:solidFill>
            </a:endParaRPr>
          </a:p>
          <a:p>
            <a:pPr algn="ctr"/>
            <a:r>
              <a:rPr kumimoji="1" lang="ja-JP" altLang="en-US" sz="2000" dirty="0" smtClean="0">
                <a:solidFill>
                  <a:schemeClr val="tx1"/>
                </a:solidFill>
              </a:rPr>
              <a:t>仮説？</a:t>
            </a:r>
            <a:endParaRPr kumimoji="1" lang="ja-JP" altLang="en-US" sz="2000" dirty="0">
              <a:solidFill>
                <a:schemeClr val="tx1"/>
              </a:solidFill>
            </a:endParaRPr>
          </a:p>
        </p:txBody>
      </p:sp>
      <p:sp>
        <p:nvSpPr>
          <p:cNvPr id="3" name="テキスト ボックス 2"/>
          <p:cNvSpPr txBox="1"/>
          <p:nvPr/>
        </p:nvSpPr>
        <p:spPr>
          <a:xfrm>
            <a:off x="3566597" y="1436539"/>
            <a:ext cx="1005403" cy="1077218"/>
          </a:xfrm>
          <a:prstGeom prst="rect">
            <a:avLst/>
          </a:prstGeom>
          <a:noFill/>
        </p:spPr>
        <p:txBody>
          <a:bodyPr wrap="none" rtlCol="0">
            <a:spAutoFit/>
          </a:bodyPr>
          <a:lstStyle/>
          <a:p>
            <a:r>
              <a:rPr kumimoji="1" lang="ja-JP" altLang="en-US" sz="3200" dirty="0" smtClean="0"/>
              <a:t>質問</a:t>
            </a:r>
            <a:endParaRPr kumimoji="1" lang="en-US" altLang="ja-JP" sz="3200" dirty="0" smtClean="0"/>
          </a:p>
          <a:p>
            <a:r>
              <a:rPr lang="ja-JP" altLang="en-US" sz="3200" dirty="0"/>
              <a:t>実験</a:t>
            </a:r>
            <a:endParaRPr kumimoji="1" lang="ja-JP" altLang="en-US" sz="3200" dirty="0"/>
          </a:p>
        </p:txBody>
      </p:sp>
      <p:pic>
        <p:nvPicPr>
          <p:cNvPr id="1028" name="Picture 4" descr="http://www.ilustracionesgratis.com/wp-content/uploads/2012/graficos/simbolos/simbolo-atomo.gif">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52120" y="1131590"/>
            <a:ext cx="3168352" cy="3168352"/>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p:cNvSpPr txBox="1"/>
          <p:nvPr/>
        </p:nvSpPr>
        <p:spPr>
          <a:xfrm>
            <a:off x="5973820" y="3971259"/>
            <a:ext cx="2533066" cy="461665"/>
          </a:xfrm>
          <a:prstGeom prst="rect">
            <a:avLst/>
          </a:prstGeom>
          <a:solidFill>
            <a:schemeClr val="bg1"/>
          </a:solidFill>
          <a:ln>
            <a:solidFill>
              <a:srgbClr val="00B050"/>
            </a:solidFill>
          </a:ln>
        </p:spPr>
        <p:txBody>
          <a:bodyPr wrap="none" rtlCol="0">
            <a:spAutoFit/>
          </a:bodyPr>
          <a:lstStyle/>
          <a:p>
            <a:r>
              <a:rPr kumimoji="1" lang="ja-JP" altLang="en-US" sz="2400" dirty="0" smtClean="0"/>
              <a:t>ルール　自然法則</a:t>
            </a:r>
            <a:endParaRPr kumimoji="1" lang="ja-JP" altLang="en-US" sz="2400" dirty="0"/>
          </a:p>
        </p:txBody>
      </p:sp>
      <p:sp>
        <p:nvSpPr>
          <p:cNvPr id="7" name="右矢印 6"/>
          <p:cNvSpPr/>
          <p:nvPr/>
        </p:nvSpPr>
        <p:spPr>
          <a:xfrm>
            <a:off x="3167744" y="2513757"/>
            <a:ext cx="2124336" cy="634057"/>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flipH="1">
            <a:off x="1309057" y="2821682"/>
            <a:ext cx="7056784" cy="1938992"/>
          </a:xfrm>
          <a:prstGeom prst="rect">
            <a:avLst/>
          </a:prstGeom>
          <a:solidFill>
            <a:srgbClr val="FFFFB9"/>
          </a:solidFill>
          <a:ln w="25400">
            <a:solidFill>
              <a:srgbClr val="FF0000"/>
            </a:solidFill>
          </a:ln>
        </p:spPr>
        <p:txBody>
          <a:bodyPr wrap="square" rtlCol="0">
            <a:spAutoFit/>
          </a:bodyPr>
          <a:lstStyle/>
          <a:p>
            <a:r>
              <a:rPr kumimoji="1" lang="ja-JP" altLang="en-US" sz="4000" dirty="0" smtClean="0">
                <a:solidFill>
                  <a:srgbClr val="FF0000"/>
                </a:solidFill>
              </a:rPr>
              <a:t>仮説に</a:t>
            </a:r>
            <a:endParaRPr kumimoji="1" lang="en-US" altLang="ja-JP" sz="4000" dirty="0" smtClean="0">
              <a:solidFill>
                <a:srgbClr val="FF0000"/>
              </a:solidFill>
            </a:endParaRPr>
          </a:p>
          <a:p>
            <a:r>
              <a:rPr kumimoji="1" lang="ja-JP" altLang="en-US" sz="4000" dirty="0" smtClean="0">
                <a:solidFill>
                  <a:srgbClr val="FF0000"/>
                </a:solidFill>
              </a:rPr>
              <a:t>当てはまらない例を調べないと検証したことにならない</a:t>
            </a:r>
            <a:endParaRPr kumimoji="1" lang="ja-JP" altLang="en-US" sz="4000" dirty="0">
              <a:solidFill>
                <a:srgbClr val="FF0000"/>
              </a:solidFill>
            </a:endParaRPr>
          </a:p>
        </p:txBody>
      </p:sp>
    </p:spTree>
    <p:extLst>
      <p:ext uri="{BB962C8B-B14F-4D97-AF65-F5344CB8AC3E}">
        <p14:creationId xmlns:p14="http://schemas.microsoft.com/office/powerpoint/2010/main" val="7969970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雨乞い</a:t>
            </a:r>
            <a:endParaRPr kumimoji="1" lang="ja-JP" altLang="en-US" dirty="0"/>
          </a:p>
        </p:txBody>
      </p:sp>
      <p:sp>
        <p:nvSpPr>
          <p:cNvPr id="3" name="コンテンツ プレースホルダー 2"/>
          <p:cNvSpPr>
            <a:spLocks noGrp="1"/>
          </p:cNvSpPr>
          <p:nvPr>
            <p:ph idx="1"/>
          </p:nvPr>
        </p:nvSpPr>
        <p:spPr>
          <a:xfrm>
            <a:off x="457200" y="1200151"/>
            <a:ext cx="8229600" cy="651519"/>
          </a:xfrm>
        </p:spPr>
        <p:txBody>
          <a:bodyPr/>
          <a:lstStyle/>
          <a:p>
            <a:r>
              <a:rPr kumimoji="1" lang="ja-JP" altLang="en-US" dirty="0" smtClean="0"/>
              <a:t>世界中に雨乞いの儀式がある。</a:t>
            </a:r>
            <a:endParaRPr kumimoji="1" lang="en-US" altLang="ja-JP" dirty="0" smtClean="0"/>
          </a:p>
          <a:p>
            <a:pPr marL="457200" lvl="1" indent="0">
              <a:buNone/>
            </a:pPr>
            <a:endParaRPr kumimoji="1" lang="ja-JP" altLang="en-US" dirty="0"/>
          </a:p>
        </p:txBody>
      </p:sp>
      <p:sp>
        <p:nvSpPr>
          <p:cNvPr id="7" name="コンテンツ プレースホルダー 2"/>
          <p:cNvSpPr txBox="1">
            <a:spLocks/>
          </p:cNvSpPr>
          <p:nvPr/>
        </p:nvSpPr>
        <p:spPr>
          <a:xfrm>
            <a:off x="350952" y="1923678"/>
            <a:ext cx="8229600" cy="2520280"/>
          </a:xfrm>
          <a:prstGeom prst="rect">
            <a:avLst/>
          </a:prstGeom>
          <a:ln>
            <a:solidFill>
              <a:srgbClr val="00B050"/>
            </a:solid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ja-JP" dirty="0" smtClean="0">
                <a:latin typeface="+mj-ea"/>
                <a:ea typeface="+mj-ea"/>
              </a:rPr>
              <a:t>モンゴル</a:t>
            </a:r>
            <a:r>
              <a:rPr lang="ja-JP" altLang="en-US" dirty="0" smtClean="0">
                <a:latin typeface="+mj-ea"/>
                <a:ea typeface="+mj-ea"/>
              </a:rPr>
              <a:t>：</a:t>
            </a:r>
            <a:r>
              <a:rPr lang="ja-JP" altLang="ja-JP" dirty="0" smtClean="0">
                <a:latin typeface="+mj-ea"/>
                <a:ea typeface="+mj-ea"/>
              </a:rPr>
              <a:t>鮓荅師(ヤダチ)と呼ばれる雨乞い師がおり、盆に</a:t>
            </a:r>
            <a:r>
              <a:rPr lang="ja-JP" altLang="en-US" dirty="0" smtClean="0">
                <a:latin typeface="+mj-ea"/>
                <a:ea typeface="+mj-ea"/>
              </a:rPr>
              <a:t>　</a:t>
            </a:r>
            <a:endParaRPr lang="en-US" altLang="ja-JP" dirty="0" smtClean="0">
              <a:latin typeface="+mj-ea"/>
              <a:ea typeface="+mj-ea"/>
            </a:endParaRPr>
          </a:p>
          <a:p>
            <a:pPr marL="0" indent="0">
              <a:buNone/>
            </a:pPr>
            <a:r>
              <a:rPr lang="ja-JP" altLang="en-US" dirty="0">
                <a:latin typeface="+mj-ea"/>
                <a:ea typeface="+mj-ea"/>
              </a:rPr>
              <a:t>　</a:t>
            </a:r>
            <a:r>
              <a:rPr lang="ja-JP" altLang="en-US" dirty="0" smtClean="0">
                <a:latin typeface="+mj-ea"/>
                <a:ea typeface="+mj-ea"/>
              </a:rPr>
              <a:t>　　　　　</a:t>
            </a:r>
            <a:r>
              <a:rPr lang="ja-JP" altLang="ja-JP" dirty="0" smtClean="0">
                <a:latin typeface="+mj-ea"/>
                <a:ea typeface="+mj-ea"/>
              </a:rPr>
              <a:t>牛の結石(鮓荅と呼ばれる)と水を入れ、呪文を唱え</a:t>
            </a:r>
            <a:r>
              <a:rPr lang="ja-JP" altLang="en-US" dirty="0" smtClean="0">
                <a:latin typeface="+mj-ea"/>
                <a:ea typeface="+mj-ea"/>
              </a:rPr>
              <a:t>る</a:t>
            </a:r>
            <a:r>
              <a:rPr lang="ja-JP" altLang="ja-JP" dirty="0" smtClean="0">
                <a:latin typeface="+mj-ea"/>
                <a:ea typeface="+mj-ea"/>
              </a:rPr>
              <a:t>。</a:t>
            </a:r>
          </a:p>
          <a:p>
            <a:pPr marL="0" indent="0">
              <a:buNone/>
            </a:pPr>
            <a:r>
              <a:rPr lang="ja-JP" altLang="ja-JP" dirty="0" smtClean="0">
                <a:latin typeface="+mj-ea"/>
                <a:ea typeface="+mj-ea"/>
              </a:rPr>
              <a:t>古代ローマ</a:t>
            </a:r>
            <a:r>
              <a:rPr lang="ja-JP" altLang="en-US" dirty="0" smtClean="0">
                <a:latin typeface="+mj-ea"/>
                <a:ea typeface="+mj-ea"/>
              </a:rPr>
              <a:t>：</a:t>
            </a:r>
            <a:r>
              <a:rPr lang="ja-JP" altLang="ja-JP" dirty="0" smtClean="0">
                <a:latin typeface="+mj-ea"/>
                <a:ea typeface="+mj-ea"/>
              </a:rPr>
              <a:t>竈の神ウェスタに使える巫女たちが5月7日以降の満月</a:t>
            </a:r>
            <a:r>
              <a:rPr lang="ja-JP" altLang="en-US" dirty="0" smtClean="0">
                <a:latin typeface="+mj-ea"/>
                <a:ea typeface="+mj-ea"/>
              </a:rPr>
              <a:t>　</a:t>
            </a:r>
            <a:endParaRPr lang="en-US" altLang="ja-JP" dirty="0" smtClean="0">
              <a:latin typeface="+mj-ea"/>
              <a:ea typeface="+mj-ea"/>
            </a:endParaRPr>
          </a:p>
          <a:p>
            <a:pPr marL="0" indent="0">
              <a:buNone/>
            </a:pPr>
            <a:r>
              <a:rPr lang="ja-JP" altLang="en-US" dirty="0">
                <a:latin typeface="+mj-ea"/>
                <a:ea typeface="+mj-ea"/>
              </a:rPr>
              <a:t>　</a:t>
            </a:r>
            <a:r>
              <a:rPr lang="ja-JP" altLang="en-US" dirty="0" smtClean="0">
                <a:latin typeface="+mj-ea"/>
                <a:ea typeface="+mj-ea"/>
              </a:rPr>
              <a:t>　　　　　　</a:t>
            </a:r>
            <a:r>
              <a:rPr lang="ja-JP" altLang="ja-JP" dirty="0" smtClean="0">
                <a:latin typeface="+mj-ea"/>
                <a:ea typeface="+mj-ea"/>
              </a:rPr>
              <a:t>の夜に、テヴェレ川に24体の等身大の人形を投げ込む。</a:t>
            </a:r>
            <a:endParaRPr lang="en-US" altLang="ja-JP" dirty="0" smtClean="0">
              <a:latin typeface="+mj-ea"/>
              <a:ea typeface="+mj-ea"/>
            </a:endParaRPr>
          </a:p>
          <a:p>
            <a:pPr marL="0" indent="0">
              <a:buNone/>
            </a:pPr>
            <a:r>
              <a:rPr lang="ja-JP" altLang="ja-JP" dirty="0" smtClean="0">
                <a:latin typeface="+mj-ea"/>
                <a:ea typeface="+mj-ea"/>
              </a:rPr>
              <a:t>インド</a:t>
            </a:r>
            <a:r>
              <a:rPr lang="ja-JP" altLang="en-US" dirty="0" smtClean="0">
                <a:latin typeface="+mj-ea"/>
                <a:ea typeface="+mj-ea"/>
              </a:rPr>
              <a:t>：</a:t>
            </a:r>
            <a:r>
              <a:rPr lang="ja-JP" altLang="ja-JP" dirty="0" smtClean="0">
                <a:latin typeface="+mj-ea"/>
                <a:ea typeface="+mj-ea"/>
              </a:rPr>
              <a:t>雲に扮した雨乞い師が地面に水を撒く。</a:t>
            </a:r>
            <a:endParaRPr lang="en-US" altLang="ja-JP" dirty="0" smtClean="0">
              <a:latin typeface="+mj-ea"/>
              <a:ea typeface="+mj-ea"/>
            </a:endParaRPr>
          </a:p>
          <a:p>
            <a:pPr marL="0" indent="0">
              <a:buNone/>
            </a:pPr>
            <a:r>
              <a:rPr lang="ja-JP" altLang="ja-JP" dirty="0" smtClean="0">
                <a:latin typeface="+mj-ea"/>
                <a:ea typeface="+mj-ea"/>
              </a:rPr>
              <a:t>ロシア</a:t>
            </a:r>
            <a:r>
              <a:rPr lang="ja-JP" altLang="en-US" dirty="0" smtClean="0">
                <a:latin typeface="+mj-ea"/>
                <a:ea typeface="+mj-ea"/>
              </a:rPr>
              <a:t>：</a:t>
            </a:r>
            <a:r>
              <a:rPr lang="ja-JP" altLang="ja-JP" dirty="0" smtClean="0">
                <a:latin typeface="+mj-ea"/>
                <a:ea typeface="+mj-ea"/>
              </a:rPr>
              <a:t>村の聖なる樅の木に3人の雨乞い師がのぼり、薬缶や燃えさ</a:t>
            </a:r>
            <a:endParaRPr lang="en-US" altLang="ja-JP" dirty="0" smtClean="0">
              <a:latin typeface="+mj-ea"/>
              <a:ea typeface="+mj-ea"/>
            </a:endParaRPr>
          </a:p>
          <a:p>
            <a:pPr marL="0" indent="0">
              <a:buNone/>
            </a:pPr>
            <a:r>
              <a:rPr lang="ja-JP" altLang="en-US" dirty="0">
                <a:latin typeface="+mj-ea"/>
                <a:ea typeface="+mj-ea"/>
              </a:rPr>
              <a:t>　</a:t>
            </a:r>
            <a:r>
              <a:rPr lang="ja-JP" altLang="en-US" dirty="0" smtClean="0">
                <a:latin typeface="+mj-ea"/>
                <a:ea typeface="+mj-ea"/>
              </a:rPr>
              <a:t>　　　　</a:t>
            </a:r>
            <a:r>
              <a:rPr lang="ja-JP" altLang="ja-JP" dirty="0" smtClean="0">
                <a:latin typeface="+mj-ea"/>
                <a:ea typeface="+mj-ea"/>
              </a:rPr>
              <a:t>し、水で濡らした小枝を使って嵐を再現する。</a:t>
            </a:r>
            <a:endParaRPr lang="ja-JP" altLang="en-US" dirty="0"/>
          </a:p>
        </p:txBody>
      </p:sp>
      <p:sp>
        <p:nvSpPr>
          <p:cNvPr id="6" name="テキスト ボックス 5"/>
          <p:cNvSpPr txBox="1"/>
          <p:nvPr/>
        </p:nvSpPr>
        <p:spPr>
          <a:xfrm>
            <a:off x="5868144" y="4466950"/>
            <a:ext cx="2749471" cy="369332"/>
          </a:xfrm>
          <a:prstGeom prst="rect">
            <a:avLst/>
          </a:prstGeom>
          <a:noFill/>
        </p:spPr>
        <p:txBody>
          <a:bodyPr wrap="none" rtlCol="0">
            <a:spAutoFit/>
          </a:bodyPr>
          <a:lstStyle/>
          <a:p>
            <a:r>
              <a:rPr kumimoji="1" lang="en-US" altLang="ja-JP" dirty="0" smtClean="0"/>
              <a:t>Wikipedia :</a:t>
            </a:r>
            <a:r>
              <a:rPr kumimoji="1" lang="ja-JP" altLang="en-US" dirty="0" smtClean="0"/>
              <a:t>雨乞い儀式より</a:t>
            </a:r>
            <a:endParaRPr kumimoji="1" lang="ja-JP" altLang="en-US" dirty="0"/>
          </a:p>
        </p:txBody>
      </p:sp>
    </p:spTree>
    <p:extLst>
      <p:ext uri="{BB962C8B-B14F-4D97-AF65-F5344CB8AC3E}">
        <p14:creationId xmlns:p14="http://schemas.microsoft.com/office/powerpoint/2010/main" val="322820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雨乞い</a:t>
            </a:r>
            <a:endParaRPr kumimoji="1" lang="ja-JP" altLang="en-US" dirty="0"/>
          </a:p>
        </p:txBody>
      </p:sp>
      <p:sp>
        <p:nvSpPr>
          <p:cNvPr id="3" name="コンテンツ プレースホルダー 2"/>
          <p:cNvSpPr>
            <a:spLocks noGrp="1"/>
          </p:cNvSpPr>
          <p:nvPr>
            <p:ph idx="1"/>
          </p:nvPr>
        </p:nvSpPr>
        <p:spPr>
          <a:xfrm>
            <a:off x="457200" y="1200151"/>
            <a:ext cx="8229600" cy="651519"/>
          </a:xfrm>
        </p:spPr>
        <p:txBody>
          <a:bodyPr/>
          <a:lstStyle/>
          <a:p>
            <a:r>
              <a:rPr kumimoji="1" lang="ja-JP" altLang="en-US" dirty="0" smtClean="0"/>
              <a:t>世界中に雨乞いの儀式がある。</a:t>
            </a:r>
            <a:endParaRPr kumimoji="1" lang="en-US" altLang="ja-JP" dirty="0" smtClean="0"/>
          </a:p>
          <a:p>
            <a:pPr marL="457200" lvl="1" indent="0">
              <a:buNone/>
            </a:pPr>
            <a:endParaRPr kumimoji="1" lang="ja-JP" altLang="en-US" dirty="0"/>
          </a:p>
        </p:txBody>
      </p:sp>
      <p:sp>
        <p:nvSpPr>
          <p:cNvPr id="4" name="テキスト ボックス 3"/>
          <p:cNvSpPr txBox="1"/>
          <p:nvPr/>
        </p:nvSpPr>
        <p:spPr>
          <a:xfrm rot="968883">
            <a:off x="6401632" y="935976"/>
            <a:ext cx="1502334" cy="923330"/>
          </a:xfrm>
          <a:prstGeom prst="rect">
            <a:avLst/>
          </a:prstGeom>
          <a:noFill/>
        </p:spPr>
        <p:txBody>
          <a:bodyPr wrap="none" rtlCol="0">
            <a:spAutoFit/>
          </a:bodyPr>
          <a:lstStyle/>
          <a:p>
            <a:r>
              <a:rPr kumimoji="1" lang="ja-JP" altLang="en-US" sz="5400" dirty="0" smtClean="0">
                <a:solidFill>
                  <a:srgbClr val="FF0000"/>
                </a:solidFill>
              </a:rPr>
              <a:t>なぜ</a:t>
            </a:r>
            <a:endParaRPr kumimoji="1" lang="ja-JP" altLang="en-US" sz="5400" dirty="0">
              <a:solidFill>
                <a:srgbClr val="FF0000"/>
              </a:solidFill>
            </a:endParaRPr>
          </a:p>
        </p:txBody>
      </p:sp>
      <p:sp>
        <p:nvSpPr>
          <p:cNvPr id="5" name="テキスト ボックス 4"/>
          <p:cNvSpPr txBox="1"/>
          <p:nvPr/>
        </p:nvSpPr>
        <p:spPr>
          <a:xfrm>
            <a:off x="755575" y="2052125"/>
            <a:ext cx="7476727" cy="769441"/>
          </a:xfrm>
          <a:prstGeom prst="rect">
            <a:avLst/>
          </a:prstGeom>
          <a:noFill/>
          <a:ln w="25400">
            <a:solidFill>
              <a:srgbClr val="00B050"/>
            </a:solidFill>
          </a:ln>
        </p:spPr>
        <p:txBody>
          <a:bodyPr wrap="none" rtlCol="0">
            <a:spAutoFit/>
          </a:bodyPr>
          <a:lstStyle/>
          <a:p>
            <a:r>
              <a:rPr kumimoji="1" lang="ja-JP" altLang="en-US" sz="4400" dirty="0" smtClean="0"/>
              <a:t>雨乞いをすると雨が降ったから</a:t>
            </a:r>
            <a:endParaRPr kumimoji="1" lang="ja-JP" altLang="en-US" sz="4400" dirty="0"/>
          </a:p>
        </p:txBody>
      </p:sp>
      <p:graphicFrame>
        <p:nvGraphicFramePr>
          <p:cNvPr id="8" name="表 7"/>
          <p:cNvGraphicFramePr>
            <a:graphicFrameLocks noGrp="1"/>
          </p:cNvGraphicFramePr>
          <p:nvPr>
            <p:extLst>
              <p:ext uri="{D42A27DB-BD31-4B8C-83A1-F6EECF244321}">
                <p14:modId xmlns:p14="http://schemas.microsoft.com/office/powerpoint/2010/main" val="1194726756"/>
              </p:ext>
            </p:extLst>
          </p:nvPr>
        </p:nvGraphicFramePr>
        <p:xfrm>
          <a:off x="888866" y="3075806"/>
          <a:ext cx="7365018" cy="1255606"/>
        </p:xfrm>
        <a:graphic>
          <a:graphicData uri="http://schemas.openxmlformats.org/drawingml/2006/table">
            <a:tbl>
              <a:tblPr firstRow="1" bandRow="1">
                <a:tableStyleId>{3B4B98B0-60AC-42C2-AFA5-B58CD77FA1E5}</a:tableStyleId>
              </a:tblPr>
              <a:tblGrid>
                <a:gridCol w="2252451">
                  <a:extLst>
                    <a:ext uri="{9D8B030D-6E8A-4147-A177-3AD203B41FA5}">
                      <a16:colId xmlns:a16="http://schemas.microsoft.com/office/drawing/2014/main" val="20000"/>
                    </a:ext>
                  </a:extLst>
                </a:gridCol>
                <a:gridCol w="2520280">
                  <a:extLst>
                    <a:ext uri="{9D8B030D-6E8A-4147-A177-3AD203B41FA5}">
                      <a16:colId xmlns:a16="http://schemas.microsoft.com/office/drawing/2014/main" val="20001"/>
                    </a:ext>
                  </a:extLst>
                </a:gridCol>
                <a:gridCol w="2592287">
                  <a:extLst>
                    <a:ext uri="{9D8B030D-6E8A-4147-A177-3AD203B41FA5}">
                      <a16:colId xmlns:a16="http://schemas.microsoft.com/office/drawing/2014/main" val="20002"/>
                    </a:ext>
                  </a:extLst>
                </a:gridCol>
              </a:tblGrid>
              <a:tr h="648072">
                <a:tc>
                  <a:txBody>
                    <a:bodyPr/>
                    <a:lstStyle/>
                    <a:p>
                      <a:pPr algn="ctr"/>
                      <a:endParaRPr kumimoji="1" lang="ja-JP" altLang="en-US" sz="2400" dirty="0"/>
                    </a:p>
                  </a:txBody>
                  <a:tcPr marT="180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t>雨が降った</a:t>
                      </a:r>
                      <a:endParaRPr kumimoji="1" lang="ja-JP" altLang="en-US" sz="2400" dirty="0"/>
                    </a:p>
                  </a:txBody>
                  <a:tcPr marT="180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t>雨が降らなかった</a:t>
                      </a:r>
                      <a:endParaRPr kumimoji="1" lang="ja-JP" altLang="en-US" sz="2400" dirty="0"/>
                    </a:p>
                  </a:txBody>
                  <a:tcPr marT="180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07534">
                <a:tc>
                  <a:txBody>
                    <a:bodyPr/>
                    <a:lstStyle/>
                    <a:p>
                      <a:pPr algn="ctr"/>
                      <a:r>
                        <a:rPr kumimoji="1" lang="ja-JP" altLang="en-US" sz="2400" dirty="0" smtClean="0"/>
                        <a:t>雨乞い</a:t>
                      </a:r>
                      <a:endParaRPr kumimoji="1" lang="ja-JP" altLang="en-US" sz="2400" dirty="0"/>
                    </a:p>
                  </a:txBody>
                  <a:tcPr marT="180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t>６０％</a:t>
                      </a:r>
                      <a:endParaRPr kumimoji="1" lang="ja-JP" altLang="en-US" sz="2400" dirty="0"/>
                    </a:p>
                  </a:txBody>
                  <a:tcPr marT="180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smtClean="0"/>
                        <a:t>４０％</a:t>
                      </a:r>
                      <a:endParaRPr kumimoji="1" lang="ja-JP" altLang="en-US" sz="2400" dirty="0"/>
                    </a:p>
                  </a:txBody>
                  <a:tcPr marT="180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9" name="テキスト ボックス 8"/>
          <p:cNvSpPr txBox="1"/>
          <p:nvPr/>
        </p:nvSpPr>
        <p:spPr>
          <a:xfrm>
            <a:off x="251520" y="4443958"/>
            <a:ext cx="8763938" cy="461665"/>
          </a:xfrm>
          <a:prstGeom prst="rect">
            <a:avLst/>
          </a:prstGeom>
          <a:noFill/>
        </p:spPr>
        <p:txBody>
          <a:bodyPr wrap="none" rtlCol="0">
            <a:spAutoFit/>
          </a:bodyPr>
          <a:lstStyle/>
          <a:p>
            <a:r>
              <a:rPr kumimoji="1" lang="ja-JP" altLang="en-US" sz="2400" b="1" dirty="0" smtClean="0">
                <a:solidFill>
                  <a:srgbClr val="FF0000"/>
                </a:solidFill>
              </a:rPr>
              <a:t>このデータが正しいとするとあなたは雨乞いの効果を信じますか？</a:t>
            </a:r>
            <a:endParaRPr kumimoji="1" lang="ja-JP" altLang="en-US" sz="2400" b="1" dirty="0">
              <a:solidFill>
                <a:srgbClr val="FF0000"/>
              </a:solidFill>
            </a:endParaRPr>
          </a:p>
        </p:txBody>
      </p:sp>
    </p:spTree>
    <p:extLst>
      <p:ext uri="{BB962C8B-B14F-4D97-AF65-F5344CB8AC3E}">
        <p14:creationId xmlns:p14="http://schemas.microsoft.com/office/powerpoint/2010/main" val="540901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雨乞い</a:t>
            </a:r>
            <a:endParaRPr kumimoji="1" lang="ja-JP" altLang="en-US" dirty="0"/>
          </a:p>
        </p:txBody>
      </p:sp>
      <p:sp>
        <p:nvSpPr>
          <p:cNvPr id="3" name="コンテンツ プレースホルダー 2"/>
          <p:cNvSpPr>
            <a:spLocks noGrp="1"/>
          </p:cNvSpPr>
          <p:nvPr>
            <p:ph idx="1"/>
          </p:nvPr>
        </p:nvSpPr>
        <p:spPr>
          <a:xfrm>
            <a:off x="457200" y="1200151"/>
            <a:ext cx="8229600" cy="651519"/>
          </a:xfrm>
        </p:spPr>
        <p:txBody>
          <a:bodyPr/>
          <a:lstStyle/>
          <a:p>
            <a:r>
              <a:rPr kumimoji="1" lang="ja-JP" altLang="en-US" dirty="0" smtClean="0"/>
              <a:t>世界中に雨乞いの儀式がある。</a:t>
            </a:r>
            <a:endParaRPr kumimoji="1" lang="en-US" altLang="ja-JP" dirty="0" smtClean="0"/>
          </a:p>
          <a:p>
            <a:pPr marL="457200" lvl="1" indent="0">
              <a:buNone/>
            </a:pPr>
            <a:endParaRPr kumimoji="1" lang="ja-JP" altLang="en-US" dirty="0"/>
          </a:p>
        </p:txBody>
      </p:sp>
      <p:sp>
        <p:nvSpPr>
          <p:cNvPr id="4" name="テキスト ボックス 3"/>
          <p:cNvSpPr txBox="1"/>
          <p:nvPr/>
        </p:nvSpPr>
        <p:spPr>
          <a:xfrm rot="968883">
            <a:off x="6401632" y="935976"/>
            <a:ext cx="1502334" cy="923330"/>
          </a:xfrm>
          <a:prstGeom prst="rect">
            <a:avLst/>
          </a:prstGeom>
          <a:noFill/>
        </p:spPr>
        <p:txBody>
          <a:bodyPr wrap="none" rtlCol="0">
            <a:spAutoFit/>
          </a:bodyPr>
          <a:lstStyle/>
          <a:p>
            <a:r>
              <a:rPr kumimoji="1" lang="ja-JP" altLang="en-US" sz="5400" dirty="0" smtClean="0">
                <a:solidFill>
                  <a:srgbClr val="FF0000"/>
                </a:solidFill>
              </a:rPr>
              <a:t>なぜ</a:t>
            </a:r>
            <a:endParaRPr kumimoji="1" lang="ja-JP" altLang="en-US" sz="5400" dirty="0">
              <a:solidFill>
                <a:srgbClr val="FF0000"/>
              </a:solidFill>
            </a:endParaRPr>
          </a:p>
        </p:txBody>
      </p:sp>
      <p:sp>
        <p:nvSpPr>
          <p:cNvPr id="5" name="テキスト ボックス 4"/>
          <p:cNvSpPr txBox="1"/>
          <p:nvPr/>
        </p:nvSpPr>
        <p:spPr>
          <a:xfrm>
            <a:off x="755576" y="2314244"/>
            <a:ext cx="7476727" cy="769441"/>
          </a:xfrm>
          <a:prstGeom prst="rect">
            <a:avLst/>
          </a:prstGeom>
          <a:noFill/>
          <a:ln w="25400">
            <a:solidFill>
              <a:srgbClr val="00B050"/>
            </a:solidFill>
          </a:ln>
        </p:spPr>
        <p:txBody>
          <a:bodyPr wrap="none" rtlCol="0">
            <a:spAutoFit/>
          </a:bodyPr>
          <a:lstStyle/>
          <a:p>
            <a:r>
              <a:rPr kumimoji="1" lang="ja-JP" altLang="en-US" sz="4400" dirty="0" smtClean="0"/>
              <a:t>雨乞いをすると雨が降ったから</a:t>
            </a:r>
            <a:endParaRPr kumimoji="1" lang="ja-JP" altLang="en-US" sz="4400" dirty="0"/>
          </a:p>
        </p:txBody>
      </p:sp>
      <p:sp>
        <p:nvSpPr>
          <p:cNvPr id="6" name="テキスト ボックス 5"/>
          <p:cNvSpPr txBox="1"/>
          <p:nvPr/>
        </p:nvSpPr>
        <p:spPr>
          <a:xfrm>
            <a:off x="1475656" y="3219822"/>
            <a:ext cx="2961067" cy="1200329"/>
          </a:xfrm>
          <a:prstGeom prst="rect">
            <a:avLst/>
          </a:prstGeom>
          <a:noFill/>
        </p:spPr>
        <p:txBody>
          <a:bodyPr wrap="none" rtlCol="0">
            <a:spAutoFit/>
          </a:bodyPr>
          <a:lstStyle/>
          <a:p>
            <a:r>
              <a:rPr kumimoji="1" lang="ja-JP" altLang="en-US" dirty="0" smtClean="0"/>
              <a:t>すぐ降ったわけではないけど</a:t>
            </a:r>
            <a:endParaRPr kumimoji="1" lang="en-US" altLang="ja-JP" dirty="0" smtClean="0"/>
          </a:p>
          <a:p>
            <a:r>
              <a:rPr lang="ja-JP" altLang="en-US" dirty="0" smtClean="0"/>
              <a:t>雨が降らないときもあるけど</a:t>
            </a:r>
            <a:endParaRPr lang="en-US" altLang="ja-JP" dirty="0" smtClean="0"/>
          </a:p>
          <a:p>
            <a:r>
              <a:rPr lang="ja-JP" altLang="en-US" dirty="0" smtClean="0"/>
              <a:t>雨</a:t>
            </a:r>
            <a:r>
              <a:rPr lang="ja-JP" altLang="en-US" dirty="0"/>
              <a:t>が降る</a:t>
            </a:r>
            <a:r>
              <a:rPr lang="ja-JP" altLang="en-US" dirty="0" smtClean="0"/>
              <a:t>までやった・・・・</a:t>
            </a:r>
            <a:endParaRPr lang="en-US" altLang="ja-JP" dirty="0" smtClean="0"/>
          </a:p>
          <a:p>
            <a:endParaRPr kumimoji="1" lang="ja-JP" altLang="en-US" dirty="0"/>
          </a:p>
        </p:txBody>
      </p:sp>
      <p:sp>
        <p:nvSpPr>
          <p:cNvPr id="7" name="テキスト ボックス 6"/>
          <p:cNvSpPr txBox="1"/>
          <p:nvPr/>
        </p:nvSpPr>
        <p:spPr>
          <a:xfrm>
            <a:off x="4528706" y="3219822"/>
            <a:ext cx="3358612" cy="769441"/>
          </a:xfrm>
          <a:prstGeom prst="rect">
            <a:avLst/>
          </a:prstGeom>
          <a:noFill/>
        </p:spPr>
        <p:txBody>
          <a:bodyPr wrap="none" rtlCol="0">
            <a:spAutoFit/>
          </a:bodyPr>
          <a:lstStyle/>
          <a:p>
            <a:r>
              <a:rPr kumimoji="1" lang="ja-JP" altLang="en-US" sz="4400" dirty="0" smtClean="0">
                <a:solidFill>
                  <a:srgbClr val="FF0000"/>
                </a:solidFill>
              </a:rPr>
              <a:t>確証バイアス</a:t>
            </a:r>
            <a:endParaRPr kumimoji="1" lang="ja-JP" altLang="en-US" sz="4400" dirty="0">
              <a:solidFill>
                <a:srgbClr val="FF0000"/>
              </a:solidFill>
            </a:endParaRPr>
          </a:p>
        </p:txBody>
      </p:sp>
    </p:spTree>
    <p:extLst>
      <p:ext uri="{BB962C8B-B14F-4D97-AF65-F5344CB8AC3E}">
        <p14:creationId xmlns:p14="http://schemas.microsoft.com/office/powerpoint/2010/main" val="3655932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雨乞いをすると雨が降る</a:t>
            </a:r>
            <a:endParaRPr kumimoji="1" lang="ja-JP" altLang="en-US" dirty="0"/>
          </a:p>
        </p:txBody>
      </p:sp>
      <p:sp>
        <p:nvSpPr>
          <p:cNvPr id="4" name="テキスト ボックス 3"/>
          <p:cNvSpPr txBox="1"/>
          <p:nvPr/>
        </p:nvSpPr>
        <p:spPr>
          <a:xfrm rot="20438626">
            <a:off x="7410600" y="525463"/>
            <a:ext cx="1635384" cy="461665"/>
          </a:xfrm>
          <a:prstGeom prst="rect">
            <a:avLst/>
          </a:prstGeom>
          <a:noFill/>
        </p:spPr>
        <p:txBody>
          <a:bodyPr wrap="none" rtlCol="0">
            <a:spAutoFit/>
          </a:bodyPr>
          <a:lstStyle/>
          <a:p>
            <a:r>
              <a:rPr kumimoji="1" lang="ja-JP" altLang="en-US" sz="2400" dirty="0" smtClean="0">
                <a:solidFill>
                  <a:srgbClr val="FF0000"/>
                </a:solidFill>
              </a:rPr>
              <a:t>正しいのか</a:t>
            </a:r>
            <a:endParaRPr kumimoji="1" lang="ja-JP" altLang="en-US" sz="2400" dirty="0">
              <a:solidFill>
                <a:srgbClr val="FF0000"/>
              </a:solidFill>
            </a:endParaRPr>
          </a:p>
        </p:txBody>
      </p:sp>
      <p:sp>
        <p:nvSpPr>
          <p:cNvPr id="5" name="テキスト ボックス 4"/>
          <p:cNvSpPr txBox="1"/>
          <p:nvPr/>
        </p:nvSpPr>
        <p:spPr>
          <a:xfrm>
            <a:off x="971600" y="1347614"/>
            <a:ext cx="4828566" cy="400110"/>
          </a:xfrm>
          <a:prstGeom prst="rect">
            <a:avLst/>
          </a:prstGeom>
          <a:noFill/>
        </p:spPr>
        <p:txBody>
          <a:bodyPr wrap="none" rtlCol="0">
            <a:spAutoFit/>
          </a:bodyPr>
          <a:lstStyle/>
          <a:p>
            <a:r>
              <a:rPr kumimoji="1" lang="ja-JP" altLang="en-US" sz="2000" b="1" dirty="0" smtClean="0"/>
              <a:t>雨乞いと降雨の関係を調べる</a:t>
            </a:r>
            <a:r>
              <a:rPr kumimoji="1" lang="ja-JP" altLang="en-US" sz="2000" b="1" dirty="0" smtClean="0">
                <a:solidFill>
                  <a:srgbClr val="FF0000"/>
                </a:solidFill>
              </a:rPr>
              <a:t>クロス分割表</a:t>
            </a:r>
            <a:endParaRPr kumimoji="1" lang="ja-JP" altLang="en-US" sz="2000" b="1" dirty="0">
              <a:solidFill>
                <a:srgbClr val="FF0000"/>
              </a:solidFill>
            </a:endParaRPr>
          </a:p>
        </p:txBody>
      </p:sp>
      <p:graphicFrame>
        <p:nvGraphicFramePr>
          <p:cNvPr id="6" name="表 5"/>
          <p:cNvGraphicFramePr>
            <a:graphicFrameLocks noGrp="1"/>
          </p:cNvGraphicFramePr>
          <p:nvPr>
            <p:extLst>
              <p:ext uri="{D42A27DB-BD31-4B8C-83A1-F6EECF244321}">
                <p14:modId xmlns:p14="http://schemas.microsoft.com/office/powerpoint/2010/main" val="314183351"/>
              </p:ext>
            </p:extLst>
          </p:nvPr>
        </p:nvGraphicFramePr>
        <p:xfrm>
          <a:off x="951397" y="1851670"/>
          <a:ext cx="7365018" cy="2016224"/>
        </p:xfrm>
        <a:graphic>
          <a:graphicData uri="http://schemas.openxmlformats.org/drawingml/2006/table">
            <a:tbl>
              <a:tblPr firstRow="1" bandRow="1">
                <a:tableStyleId>{3B4B98B0-60AC-42C2-AFA5-B58CD77FA1E5}</a:tableStyleId>
              </a:tblPr>
              <a:tblGrid>
                <a:gridCol w="2252451">
                  <a:extLst>
                    <a:ext uri="{9D8B030D-6E8A-4147-A177-3AD203B41FA5}">
                      <a16:colId xmlns:a16="http://schemas.microsoft.com/office/drawing/2014/main" val="20000"/>
                    </a:ext>
                  </a:extLst>
                </a:gridCol>
                <a:gridCol w="2520280">
                  <a:extLst>
                    <a:ext uri="{9D8B030D-6E8A-4147-A177-3AD203B41FA5}">
                      <a16:colId xmlns:a16="http://schemas.microsoft.com/office/drawing/2014/main" val="20001"/>
                    </a:ext>
                  </a:extLst>
                </a:gridCol>
                <a:gridCol w="2592287">
                  <a:extLst>
                    <a:ext uri="{9D8B030D-6E8A-4147-A177-3AD203B41FA5}">
                      <a16:colId xmlns:a16="http://schemas.microsoft.com/office/drawing/2014/main" val="20002"/>
                    </a:ext>
                  </a:extLst>
                </a:gridCol>
              </a:tblGrid>
              <a:tr h="801156">
                <a:tc>
                  <a:txBody>
                    <a:bodyPr/>
                    <a:lstStyle/>
                    <a:p>
                      <a:pPr algn="ctr"/>
                      <a:endParaRPr kumimoji="1" lang="ja-JP" altLang="en-US" sz="2400" dirty="0"/>
                    </a:p>
                  </a:txBody>
                  <a:tcPr marT="180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t>雨が降った</a:t>
                      </a:r>
                      <a:endParaRPr kumimoji="1" lang="ja-JP" altLang="en-US" sz="2400" dirty="0"/>
                    </a:p>
                  </a:txBody>
                  <a:tcPr marT="180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t>雨が降らなかった</a:t>
                      </a:r>
                      <a:endParaRPr kumimoji="1" lang="ja-JP" altLang="en-US" sz="2400" dirty="0"/>
                    </a:p>
                  </a:txBody>
                  <a:tcPr marT="180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07534">
                <a:tc>
                  <a:txBody>
                    <a:bodyPr/>
                    <a:lstStyle/>
                    <a:p>
                      <a:pPr algn="ctr"/>
                      <a:r>
                        <a:rPr kumimoji="1" lang="ja-JP" altLang="en-US" sz="2400" dirty="0" smtClean="0"/>
                        <a:t>雨乞い　あり</a:t>
                      </a:r>
                      <a:endParaRPr kumimoji="1" lang="ja-JP" altLang="en-US" sz="2400" dirty="0"/>
                    </a:p>
                  </a:txBody>
                  <a:tcPr marT="180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t>Ａ</a:t>
                      </a:r>
                      <a:endParaRPr kumimoji="1" lang="ja-JP" altLang="en-US" sz="2400" dirty="0"/>
                    </a:p>
                  </a:txBody>
                  <a:tcPr marT="180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t>Ｂ</a:t>
                      </a:r>
                      <a:endParaRPr kumimoji="1" lang="ja-JP" altLang="en-US" sz="2400" dirty="0"/>
                    </a:p>
                  </a:txBody>
                  <a:tcPr marT="180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607534">
                <a:tc>
                  <a:txBody>
                    <a:bodyPr/>
                    <a:lstStyle/>
                    <a:p>
                      <a:pPr algn="ctr"/>
                      <a:r>
                        <a:rPr kumimoji="1" lang="ja-JP" altLang="en-US" sz="2400" dirty="0" smtClean="0"/>
                        <a:t>雨乞い　なし</a:t>
                      </a:r>
                      <a:endParaRPr kumimoji="1" lang="ja-JP" altLang="en-US" sz="2400" dirty="0"/>
                    </a:p>
                  </a:txBody>
                  <a:tcPr marT="180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t>Ｃ</a:t>
                      </a:r>
                      <a:endParaRPr kumimoji="1" lang="ja-JP" altLang="en-US" sz="2400" dirty="0"/>
                    </a:p>
                  </a:txBody>
                  <a:tcPr marT="180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t>Ｄ</a:t>
                      </a:r>
                      <a:endParaRPr kumimoji="1" lang="ja-JP" altLang="en-US" sz="2400" dirty="0"/>
                    </a:p>
                  </a:txBody>
                  <a:tcPr marT="180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mc:AlternateContent xmlns:mc="http://schemas.openxmlformats.org/markup-compatibility/2006" xmlns:a14="http://schemas.microsoft.com/office/drawing/2010/main">
        <mc:Choice Requires="a14">
          <p:sp>
            <p:nvSpPr>
              <p:cNvPr id="7" name="テキスト ボックス 6"/>
              <p:cNvSpPr txBox="1"/>
              <p:nvPr/>
            </p:nvSpPr>
            <p:spPr>
              <a:xfrm>
                <a:off x="1043608" y="4029669"/>
                <a:ext cx="2634247" cy="90896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sz="2800" i="1" smtClean="0">
                              <a:latin typeface="Cambria Math" panose="02040503050406030204" pitchFamily="18" charset="0"/>
                            </a:rPr>
                          </m:ctrlPr>
                        </m:fPr>
                        <m:num>
                          <m:r>
                            <a:rPr kumimoji="1" lang="en-US" altLang="ja-JP" sz="2800" b="0" i="1" smtClean="0">
                              <a:latin typeface="Cambria Math"/>
                            </a:rPr>
                            <m:t>𝐴</m:t>
                          </m:r>
                        </m:num>
                        <m:den>
                          <m:r>
                            <a:rPr kumimoji="1" lang="en-US" altLang="ja-JP" sz="2800" b="0" i="1" smtClean="0">
                              <a:latin typeface="Cambria Math"/>
                            </a:rPr>
                            <m:t>𝐴</m:t>
                          </m:r>
                          <m:r>
                            <a:rPr kumimoji="1" lang="en-US" altLang="ja-JP" sz="2800" b="0" i="1" smtClean="0">
                              <a:latin typeface="Cambria Math"/>
                            </a:rPr>
                            <m:t>+</m:t>
                          </m:r>
                          <m:r>
                            <a:rPr kumimoji="1" lang="en-US" altLang="ja-JP" sz="2800" b="0" i="1" smtClean="0">
                              <a:latin typeface="Cambria Math"/>
                            </a:rPr>
                            <m:t>𝐵</m:t>
                          </m:r>
                        </m:den>
                      </m:f>
                      <m:r>
                        <a:rPr kumimoji="1" lang="en-US" altLang="ja-JP" sz="2800" i="1" smtClean="0">
                          <a:latin typeface="Cambria Math"/>
                          <a:ea typeface="Cambria Math"/>
                        </a:rPr>
                        <m:t>&gt;</m:t>
                      </m:r>
                      <m:r>
                        <a:rPr kumimoji="1" lang="en-US" altLang="ja-JP" sz="2800" b="0" i="1" smtClean="0">
                          <a:latin typeface="Cambria Math"/>
                          <a:ea typeface="Cambria Math"/>
                        </a:rPr>
                        <m:t> </m:t>
                      </m:r>
                      <m:f>
                        <m:fPr>
                          <m:ctrlPr>
                            <a:rPr kumimoji="1" lang="en-US" altLang="ja-JP" sz="2800" b="0" i="1" smtClean="0">
                              <a:latin typeface="Cambria Math" panose="02040503050406030204" pitchFamily="18" charset="0"/>
                              <a:ea typeface="Cambria Math"/>
                            </a:rPr>
                          </m:ctrlPr>
                        </m:fPr>
                        <m:num>
                          <m:r>
                            <a:rPr kumimoji="1" lang="en-US" altLang="ja-JP" sz="2800" b="0" i="1" smtClean="0">
                              <a:latin typeface="Cambria Math"/>
                              <a:ea typeface="Cambria Math"/>
                            </a:rPr>
                            <m:t>𝐶</m:t>
                          </m:r>
                        </m:num>
                        <m:den>
                          <m:r>
                            <a:rPr kumimoji="1" lang="en-US" altLang="ja-JP" sz="2800" b="0" i="1" smtClean="0">
                              <a:latin typeface="Cambria Math"/>
                              <a:ea typeface="Cambria Math"/>
                            </a:rPr>
                            <m:t>𝐶</m:t>
                          </m:r>
                          <m:r>
                            <a:rPr kumimoji="1" lang="en-US" altLang="ja-JP" sz="2800" b="0" i="1" smtClean="0">
                              <a:latin typeface="Cambria Math"/>
                              <a:ea typeface="Cambria Math"/>
                            </a:rPr>
                            <m:t>+</m:t>
                          </m:r>
                          <m:r>
                            <a:rPr kumimoji="1" lang="en-US" altLang="ja-JP" sz="2800" b="0" i="1" smtClean="0">
                              <a:latin typeface="Cambria Math"/>
                              <a:ea typeface="Cambria Math"/>
                            </a:rPr>
                            <m:t>𝐷</m:t>
                          </m:r>
                        </m:den>
                      </m:f>
                    </m:oMath>
                  </m:oMathPara>
                </a14:m>
                <a:endParaRPr kumimoji="1" lang="ja-JP" altLang="en-US" sz="2800" dirty="0"/>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1043608" y="4029669"/>
                <a:ext cx="2634247" cy="908967"/>
              </a:xfrm>
              <a:prstGeom prst="rect">
                <a:avLst/>
              </a:prstGeom>
              <a:blipFill rotWithShape="1">
                <a:blip r:embed="rId3"/>
                <a:stretch>
                  <a:fillRect/>
                </a:stretch>
              </a:blipFill>
            </p:spPr>
            <p:txBody>
              <a:bodyPr/>
              <a:lstStyle/>
              <a:p>
                <a:r>
                  <a:rPr lang="ja-JP" altLang="en-US">
                    <a:noFill/>
                  </a:rPr>
                  <a:t> </a:t>
                </a:r>
              </a:p>
            </p:txBody>
          </p:sp>
        </mc:Fallback>
      </mc:AlternateContent>
      <p:sp>
        <p:nvSpPr>
          <p:cNvPr id="8" name="テキスト ボックス 7"/>
          <p:cNvSpPr txBox="1"/>
          <p:nvPr/>
        </p:nvSpPr>
        <p:spPr>
          <a:xfrm>
            <a:off x="4283968" y="4143664"/>
            <a:ext cx="4160113" cy="369332"/>
          </a:xfrm>
          <a:prstGeom prst="rect">
            <a:avLst/>
          </a:prstGeom>
          <a:noFill/>
        </p:spPr>
        <p:txBody>
          <a:bodyPr wrap="none" rtlCol="0">
            <a:spAutoFit/>
          </a:bodyPr>
          <a:lstStyle/>
          <a:p>
            <a:r>
              <a:rPr lang="ja-JP" altLang="en-US" dirty="0"/>
              <a:t>割合が</a:t>
            </a:r>
            <a:r>
              <a:rPr lang="ja-JP" altLang="en-US" dirty="0" smtClean="0"/>
              <a:t>高ければ少しは根拠になるかも？</a:t>
            </a:r>
            <a:endParaRPr kumimoji="1" lang="ja-JP" altLang="en-US" dirty="0"/>
          </a:p>
        </p:txBody>
      </p:sp>
    </p:spTree>
    <p:extLst>
      <p:ext uri="{BB962C8B-B14F-4D97-AF65-F5344CB8AC3E}">
        <p14:creationId xmlns:p14="http://schemas.microsoft.com/office/powerpoint/2010/main" val="2302537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915566"/>
            <a:ext cx="8229600" cy="3888432"/>
          </a:xfrm>
        </p:spPr>
        <p:txBody>
          <a:bodyPr/>
          <a:lstStyle/>
          <a:p>
            <a:r>
              <a:rPr kumimoji="1" lang="ja-JP" altLang="en-US" dirty="0" smtClean="0">
                <a:latin typeface="メイリオ" panose="020B0604030504040204" pitchFamily="50" charset="-128"/>
                <a:ea typeface="メイリオ" panose="020B0604030504040204" pitchFamily="50" charset="-128"/>
              </a:rPr>
              <a:t>血液型性格診断</a:t>
            </a:r>
            <a:endParaRPr kumimoji="1" lang="en-US" altLang="ja-JP" dirty="0" smtClean="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朝食</a:t>
            </a:r>
            <a:r>
              <a:rPr lang="ja-JP" altLang="en-US" dirty="0" smtClean="0">
                <a:latin typeface="メイリオ" panose="020B0604030504040204" pitchFamily="50" charset="-128"/>
                <a:ea typeface="メイリオ" panose="020B0604030504040204" pitchFamily="50" charset="-128"/>
              </a:rPr>
              <a:t>を食べると成績があがる</a:t>
            </a:r>
            <a:endParaRPr lang="en-US" altLang="ja-JP" dirty="0" smtClean="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マイナスイオン</a:t>
            </a:r>
            <a:endParaRPr lang="en-US" altLang="ja-JP" dirty="0" smtClean="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ゲーム</a:t>
            </a:r>
            <a:r>
              <a:rPr lang="ja-JP" altLang="en-US" dirty="0" smtClean="0">
                <a:latin typeface="メイリオ" panose="020B0604030504040204" pitchFamily="50" charset="-128"/>
                <a:ea typeface="メイリオ" panose="020B0604030504040204" pitchFamily="50" charset="-128"/>
              </a:rPr>
              <a:t>脳</a:t>
            </a:r>
            <a:endParaRPr lang="en-US" altLang="ja-JP" dirty="0" smtClean="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サブリミナル</a:t>
            </a:r>
            <a:r>
              <a:rPr lang="ja-JP" altLang="en-US" dirty="0" smtClean="0">
                <a:latin typeface="メイリオ" panose="020B0604030504040204" pitchFamily="50" charset="-128"/>
                <a:ea typeface="メイリオ" panose="020B0604030504040204" pitchFamily="50" charset="-128"/>
              </a:rPr>
              <a:t>効果</a:t>
            </a:r>
            <a:r>
              <a:rPr lang="en-US" altLang="ja-JP" sz="2400" dirty="0" smtClean="0">
                <a:latin typeface="メイリオ" panose="020B0604030504040204" pitchFamily="50" charset="-128"/>
                <a:ea typeface="メイリオ" panose="020B0604030504040204" pitchFamily="50" charset="-128"/>
              </a:rPr>
              <a:t>(</a:t>
            </a:r>
            <a:r>
              <a:rPr lang="ja-JP" altLang="en-US" sz="2400" dirty="0" smtClean="0">
                <a:latin typeface="メイリオ" panose="020B0604030504040204" pitchFamily="50" charset="-128"/>
                <a:ea typeface="メイリオ" panose="020B0604030504040204" pitchFamily="50" charset="-128"/>
              </a:rPr>
              <a:t>潜在意識に働きかけることで</a:t>
            </a:r>
            <a:r>
              <a:rPr lang="en-US" altLang="ja-JP" sz="2400" dirty="0" smtClean="0">
                <a:latin typeface="メイリオ" panose="020B0604030504040204" pitchFamily="50" charset="-128"/>
                <a:ea typeface="メイリオ" panose="020B0604030504040204" pitchFamily="50" charset="-128"/>
              </a:rPr>
              <a:t>)</a:t>
            </a:r>
            <a:endParaRPr lang="en-US" altLang="ja-JP" dirty="0" smtClean="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地震</a:t>
            </a:r>
            <a:r>
              <a:rPr lang="ja-JP" altLang="en-US" dirty="0" smtClean="0">
                <a:latin typeface="メイリオ" panose="020B0604030504040204" pitchFamily="50" charset="-128"/>
                <a:ea typeface="メイリオ" panose="020B0604030504040204" pitchFamily="50" charset="-128"/>
              </a:rPr>
              <a:t>の前兆現象　地震雲</a:t>
            </a:r>
            <a:endParaRPr lang="en-US" altLang="ja-JP" dirty="0" smtClean="0">
              <a:latin typeface="メイリオ" panose="020B0604030504040204" pitchFamily="50" charset="-128"/>
              <a:ea typeface="メイリオ" panose="020B0604030504040204" pitchFamily="50" charset="-128"/>
            </a:endParaRPr>
          </a:p>
          <a:p>
            <a:endParaRPr lang="en-US" altLang="ja-JP" dirty="0" smtClean="0"/>
          </a:p>
        </p:txBody>
      </p:sp>
      <p:sp>
        <p:nvSpPr>
          <p:cNvPr id="4" name="テキスト ボックス 3"/>
          <p:cNvSpPr txBox="1"/>
          <p:nvPr/>
        </p:nvSpPr>
        <p:spPr>
          <a:xfrm>
            <a:off x="5076056" y="699542"/>
            <a:ext cx="3797835" cy="338554"/>
          </a:xfrm>
          <a:prstGeom prst="rect">
            <a:avLst/>
          </a:prstGeom>
          <a:noFill/>
          <a:ln>
            <a:solidFill>
              <a:srgbClr val="00B050"/>
            </a:solidFill>
          </a:ln>
        </p:spPr>
        <p:txBody>
          <a:bodyPr wrap="none" rtlCol="0">
            <a:spAutoFit/>
          </a:bodyPr>
          <a:lstStyle/>
          <a:p>
            <a:r>
              <a:rPr kumimoji="1" lang="ja-JP" altLang="en-US" sz="1600" dirty="0" smtClean="0"/>
              <a:t>菊池聡</a:t>
            </a:r>
            <a:r>
              <a:rPr kumimoji="1" lang="en-US" altLang="ja-JP" sz="1600" dirty="0" smtClean="0"/>
              <a:t>, 2012, </a:t>
            </a:r>
            <a:r>
              <a:rPr kumimoji="1" lang="ja-JP" altLang="en-US" sz="1600" dirty="0" smtClean="0"/>
              <a:t>なぜ疑似科学を信じるのか </a:t>
            </a:r>
            <a:endParaRPr kumimoji="1" lang="ja-JP" altLang="en-US" sz="1600" dirty="0"/>
          </a:p>
        </p:txBody>
      </p:sp>
    </p:spTree>
    <p:extLst>
      <p:ext uri="{BB962C8B-B14F-4D97-AF65-F5344CB8AC3E}">
        <p14:creationId xmlns:p14="http://schemas.microsoft.com/office/powerpoint/2010/main" val="280807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本日のまとめ</a:t>
            </a:r>
            <a:endParaRPr kumimoji="1" lang="ja-JP" altLang="en-US" dirty="0"/>
          </a:p>
        </p:txBody>
      </p:sp>
      <p:sp>
        <p:nvSpPr>
          <p:cNvPr id="3" name="コンテンツ プレースホルダー 2"/>
          <p:cNvSpPr>
            <a:spLocks noGrp="1"/>
          </p:cNvSpPr>
          <p:nvPr>
            <p:ph idx="1"/>
          </p:nvPr>
        </p:nvSpPr>
        <p:spPr>
          <a:xfrm>
            <a:off x="457200" y="1200151"/>
            <a:ext cx="8229600" cy="2379711"/>
          </a:xfrm>
        </p:spPr>
        <p:txBody>
          <a:bodyPr>
            <a:noAutofit/>
          </a:bodyPr>
          <a:lstStyle/>
          <a:p>
            <a:r>
              <a:rPr kumimoji="1" lang="ja-JP" altLang="en-US" dirty="0" smtClean="0"/>
              <a:t>自分の行動や考え方の傾向を知る</a:t>
            </a:r>
            <a:endParaRPr kumimoji="1" lang="en-US" altLang="ja-JP" dirty="0" smtClean="0"/>
          </a:p>
          <a:p>
            <a:pPr marL="0" indent="0">
              <a:buNone/>
            </a:pPr>
            <a:endParaRPr kumimoji="1" lang="en-US" altLang="ja-JP" dirty="0" smtClean="0"/>
          </a:p>
          <a:p>
            <a:r>
              <a:rPr lang="ja-JP" altLang="en-US" dirty="0">
                <a:uFill>
                  <a:solidFill>
                    <a:srgbClr val="C00000"/>
                  </a:solidFill>
                </a:uFill>
              </a:rPr>
              <a:t>自分の考えに誤りや偏りがない</a:t>
            </a:r>
            <a:r>
              <a:rPr lang="ja-JP" altLang="en-US" dirty="0" smtClean="0">
                <a:uFill>
                  <a:solidFill>
                    <a:srgbClr val="C00000"/>
                  </a:solidFill>
                </a:uFill>
              </a:rPr>
              <a:t>か物事</a:t>
            </a:r>
            <a:r>
              <a:rPr lang="ja-JP" altLang="en-US" dirty="0">
                <a:uFill>
                  <a:solidFill>
                    <a:srgbClr val="C00000"/>
                  </a:solidFill>
                </a:uFill>
              </a:rPr>
              <a:t>を考え見直すこと</a:t>
            </a:r>
            <a:endParaRPr kumimoji="1" lang="ja-JP" altLang="en-US" dirty="0"/>
          </a:p>
        </p:txBody>
      </p:sp>
      <p:sp>
        <p:nvSpPr>
          <p:cNvPr id="4" name="テキスト ボックス 3"/>
          <p:cNvSpPr txBox="1"/>
          <p:nvPr/>
        </p:nvSpPr>
        <p:spPr>
          <a:xfrm>
            <a:off x="6444208" y="1707654"/>
            <a:ext cx="1436612" cy="523220"/>
          </a:xfrm>
          <a:prstGeom prst="rect">
            <a:avLst/>
          </a:prstGeom>
          <a:noFill/>
        </p:spPr>
        <p:txBody>
          <a:bodyPr wrap="none" rtlCol="0">
            <a:spAutoFit/>
          </a:bodyPr>
          <a:lstStyle/>
          <a:p>
            <a:r>
              <a:rPr kumimoji="1" lang="ja-JP" altLang="en-US" sz="2800" dirty="0" smtClean="0">
                <a:solidFill>
                  <a:srgbClr val="FF0000"/>
                </a:solidFill>
              </a:rPr>
              <a:t>メタ認知</a:t>
            </a:r>
            <a:endParaRPr kumimoji="1" lang="ja-JP" altLang="en-US" sz="2800" dirty="0">
              <a:solidFill>
                <a:srgbClr val="FF0000"/>
              </a:solidFill>
            </a:endParaRPr>
          </a:p>
        </p:txBody>
      </p:sp>
      <p:sp>
        <p:nvSpPr>
          <p:cNvPr id="5" name="テキスト ボックス 4"/>
          <p:cNvSpPr txBox="1"/>
          <p:nvPr/>
        </p:nvSpPr>
        <p:spPr>
          <a:xfrm>
            <a:off x="3065025" y="3141759"/>
            <a:ext cx="5727850" cy="523220"/>
          </a:xfrm>
          <a:prstGeom prst="rect">
            <a:avLst/>
          </a:prstGeom>
          <a:noFill/>
        </p:spPr>
        <p:txBody>
          <a:bodyPr wrap="none" rtlCol="0">
            <a:spAutoFit/>
          </a:bodyPr>
          <a:lstStyle/>
          <a:p>
            <a:r>
              <a:rPr kumimoji="1" lang="ja-JP" altLang="en-US" sz="2800" dirty="0" smtClean="0">
                <a:solidFill>
                  <a:srgbClr val="FF0000"/>
                </a:solidFill>
              </a:rPr>
              <a:t>批判的思考（クリティカルシンキング）</a:t>
            </a:r>
            <a:endParaRPr kumimoji="1" lang="ja-JP" altLang="en-US" sz="2800" dirty="0">
              <a:solidFill>
                <a:srgbClr val="FF0000"/>
              </a:solidFill>
            </a:endParaRPr>
          </a:p>
        </p:txBody>
      </p:sp>
      <p:grpSp>
        <p:nvGrpSpPr>
          <p:cNvPr id="8" name="グループ化 7"/>
          <p:cNvGrpSpPr/>
          <p:nvPr/>
        </p:nvGrpSpPr>
        <p:grpSpPr>
          <a:xfrm>
            <a:off x="323528" y="3147813"/>
            <a:ext cx="8640960" cy="1080121"/>
            <a:chOff x="323528" y="3147813"/>
            <a:chExt cx="8640960" cy="1080121"/>
          </a:xfrm>
        </p:grpSpPr>
        <p:sp>
          <p:nvSpPr>
            <p:cNvPr id="6" name="右大かっこ 5"/>
            <p:cNvSpPr/>
            <p:nvPr/>
          </p:nvSpPr>
          <p:spPr>
            <a:xfrm rot="5400000">
              <a:off x="4283968" y="-812627"/>
              <a:ext cx="720080" cy="8640960"/>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下矢印 6"/>
            <p:cNvSpPr/>
            <p:nvPr/>
          </p:nvSpPr>
          <p:spPr>
            <a:xfrm>
              <a:off x="3203848" y="3867894"/>
              <a:ext cx="2232248" cy="360040"/>
            </a:xfrm>
            <a:prstGeom prst="downArrow">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 name="テキスト ボックス 8"/>
          <p:cNvSpPr txBox="1"/>
          <p:nvPr/>
        </p:nvSpPr>
        <p:spPr>
          <a:xfrm>
            <a:off x="539552" y="4299942"/>
            <a:ext cx="8154797" cy="584775"/>
          </a:xfrm>
          <a:prstGeom prst="rect">
            <a:avLst/>
          </a:prstGeom>
          <a:noFill/>
          <a:ln w="38100">
            <a:solidFill>
              <a:srgbClr val="00B050"/>
            </a:solidFill>
          </a:ln>
        </p:spPr>
        <p:txBody>
          <a:bodyPr wrap="none" rtlCol="0">
            <a:spAutoFit/>
          </a:bodyPr>
          <a:lstStyle/>
          <a:p>
            <a:r>
              <a:rPr kumimoji="1" lang="ja-JP" altLang="en-US" sz="3200" dirty="0" smtClean="0">
                <a:solidFill>
                  <a:srgbClr val="FF0000"/>
                </a:solidFill>
              </a:rPr>
              <a:t>様々なことを読み解くために重要な能力と態度</a:t>
            </a:r>
            <a:endParaRPr kumimoji="1" lang="ja-JP" altLang="en-US" sz="3200" dirty="0">
              <a:solidFill>
                <a:srgbClr val="FF0000"/>
              </a:solidFill>
            </a:endParaRPr>
          </a:p>
        </p:txBody>
      </p:sp>
    </p:spTree>
    <p:extLst>
      <p:ext uri="{BB962C8B-B14F-4D97-AF65-F5344CB8AC3E}">
        <p14:creationId xmlns:p14="http://schemas.microsoft.com/office/powerpoint/2010/main" val="1554822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0"/>
            <a:ext cx="8686800" cy="857250"/>
          </a:xfrm>
        </p:spPr>
        <p:txBody>
          <a:bodyPr>
            <a:normAutofit/>
          </a:bodyPr>
          <a:lstStyle/>
          <a:p>
            <a:r>
              <a:rPr kumimoji="1" lang="ja-JP" altLang="en-US" sz="3000" dirty="0" smtClean="0">
                <a:solidFill>
                  <a:srgbClr val="C00000"/>
                </a:solidFill>
              </a:rPr>
              <a:t>社会には科学もどき（疑似科学）があふれている！？</a:t>
            </a:r>
            <a:endParaRPr kumimoji="1" lang="ja-JP" altLang="en-US" sz="3000" dirty="0">
              <a:solidFill>
                <a:srgbClr val="C00000"/>
              </a:solidFill>
            </a:endParaRPr>
          </a:p>
        </p:txBody>
      </p:sp>
      <p:sp>
        <p:nvSpPr>
          <p:cNvPr id="3" name="コンテンツ プレースホルダー 2"/>
          <p:cNvSpPr>
            <a:spLocks noGrp="1"/>
          </p:cNvSpPr>
          <p:nvPr>
            <p:ph idx="1"/>
          </p:nvPr>
        </p:nvSpPr>
        <p:spPr>
          <a:xfrm>
            <a:off x="457200" y="915566"/>
            <a:ext cx="8229600" cy="3888432"/>
          </a:xfrm>
        </p:spPr>
        <p:txBody>
          <a:bodyPr/>
          <a:lstStyle/>
          <a:p>
            <a:r>
              <a:rPr kumimoji="1" lang="ja-JP" altLang="en-US" dirty="0" smtClean="0"/>
              <a:t>血液型性格診断</a:t>
            </a:r>
            <a:endParaRPr kumimoji="1" lang="en-US" altLang="ja-JP" dirty="0" smtClean="0"/>
          </a:p>
          <a:p>
            <a:r>
              <a:rPr lang="ja-JP" altLang="en-US" dirty="0"/>
              <a:t>朝食</a:t>
            </a:r>
            <a:r>
              <a:rPr lang="ja-JP" altLang="en-US" dirty="0" smtClean="0"/>
              <a:t>を食べると成績があがる</a:t>
            </a:r>
            <a:endParaRPr lang="en-US" altLang="ja-JP" dirty="0" smtClean="0"/>
          </a:p>
          <a:p>
            <a:r>
              <a:rPr lang="ja-JP" altLang="en-US" dirty="0" smtClean="0"/>
              <a:t>マイナスイオン</a:t>
            </a:r>
            <a:endParaRPr lang="en-US" altLang="ja-JP" dirty="0" smtClean="0"/>
          </a:p>
          <a:p>
            <a:r>
              <a:rPr lang="ja-JP" altLang="en-US" dirty="0"/>
              <a:t>ゲーム</a:t>
            </a:r>
            <a:r>
              <a:rPr lang="ja-JP" altLang="en-US" dirty="0" smtClean="0"/>
              <a:t>脳</a:t>
            </a:r>
            <a:endParaRPr lang="en-US" altLang="ja-JP" dirty="0" smtClean="0"/>
          </a:p>
          <a:p>
            <a:r>
              <a:rPr lang="ja-JP" altLang="en-US" dirty="0"/>
              <a:t>サブリミナル</a:t>
            </a:r>
            <a:r>
              <a:rPr lang="ja-JP" altLang="en-US" dirty="0" smtClean="0"/>
              <a:t>効果</a:t>
            </a:r>
            <a:r>
              <a:rPr lang="en-US" altLang="ja-JP" sz="2400" dirty="0" smtClean="0"/>
              <a:t>(</a:t>
            </a:r>
            <a:r>
              <a:rPr lang="ja-JP" altLang="en-US" sz="2400" dirty="0" smtClean="0"/>
              <a:t>潜在意識に働きかけることで</a:t>
            </a:r>
            <a:r>
              <a:rPr lang="en-US" altLang="ja-JP" sz="2400" dirty="0" smtClean="0"/>
              <a:t>)</a:t>
            </a:r>
            <a:endParaRPr lang="en-US" altLang="ja-JP" dirty="0" smtClean="0"/>
          </a:p>
          <a:p>
            <a:r>
              <a:rPr lang="ja-JP" altLang="en-US" dirty="0"/>
              <a:t>地震</a:t>
            </a:r>
            <a:r>
              <a:rPr lang="ja-JP" altLang="en-US" dirty="0" smtClean="0"/>
              <a:t>の前兆現象　地震雲</a:t>
            </a:r>
            <a:endParaRPr lang="en-US" altLang="ja-JP" dirty="0" smtClean="0"/>
          </a:p>
          <a:p>
            <a:endParaRPr lang="en-US" altLang="ja-JP" dirty="0" smtClean="0"/>
          </a:p>
        </p:txBody>
      </p:sp>
      <p:sp>
        <p:nvSpPr>
          <p:cNvPr id="4" name="テキスト ボックス 3"/>
          <p:cNvSpPr txBox="1"/>
          <p:nvPr/>
        </p:nvSpPr>
        <p:spPr>
          <a:xfrm>
            <a:off x="5076056" y="699542"/>
            <a:ext cx="3797835" cy="338554"/>
          </a:xfrm>
          <a:prstGeom prst="rect">
            <a:avLst/>
          </a:prstGeom>
          <a:noFill/>
          <a:ln>
            <a:solidFill>
              <a:srgbClr val="00B050"/>
            </a:solidFill>
          </a:ln>
        </p:spPr>
        <p:txBody>
          <a:bodyPr wrap="none" rtlCol="0">
            <a:spAutoFit/>
          </a:bodyPr>
          <a:lstStyle/>
          <a:p>
            <a:r>
              <a:rPr kumimoji="1" lang="ja-JP" altLang="en-US" sz="1600" dirty="0" smtClean="0"/>
              <a:t>菊池聡</a:t>
            </a:r>
            <a:r>
              <a:rPr kumimoji="1" lang="en-US" altLang="ja-JP" sz="1600" dirty="0" smtClean="0"/>
              <a:t>, 2012, </a:t>
            </a:r>
            <a:r>
              <a:rPr kumimoji="1" lang="ja-JP" altLang="en-US" sz="1600" dirty="0" smtClean="0"/>
              <a:t>なぜ疑似科学を信じるのか </a:t>
            </a:r>
            <a:endParaRPr kumimoji="1" lang="ja-JP" altLang="en-US" sz="1600" dirty="0"/>
          </a:p>
        </p:txBody>
      </p:sp>
    </p:spTree>
    <p:extLst>
      <p:ext uri="{BB962C8B-B14F-4D97-AF65-F5344CB8AC3E}">
        <p14:creationId xmlns:p14="http://schemas.microsoft.com/office/powerpoint/2010/main" val="2981355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本日のねらい</a:t>
            </a:r>
            <a:endParaRPr kumimoji="1" lang="ja-JP" altLang="en-US" dirty="0"/>
          </a:p>
        </p:txBody>
      </p:sp>
      <p:sp>
        <p:nvSpPr>
          <p:cNvPr id="3" name="コンテンツ プレースホルダー 2"/>
          <p:cNvSpPr>
            <a:spLocks noGrp="1"/>
          </p:cNvSpPr>
          <p:nvPr>
            <p:ph idx="1"/>
          </p:nvPr>
        </p:nvSpPr>
        <p:spPr>
          <a:xfrm>
            <a:off x="200081" y="1794845"/>
            <a:ext cx="8743838" cy="1914391"/>
          </a:xfrm>
          <a:ln w="31750">
            <a:noFill/>
          </a:ln>
        </p:spPr>
        <p:txBody>
          <a:bodyPr>
            <a:noAutofit/>
          </a:bodyPr>
          <a:lstStyle/>
          <a:p>
            <a:pPr marL="0" indent="0">
              <a:buNone/>
            </a:pPr>
            <a:r>
              <a:rPr lang="ja-JP" altLang="ja-JP" sz="4400" b="1" dirty="0">
                <a:latin typeface="メイリオ" panose="020B0604030504040204" pitchFamily="50" charset="-128"/>
                <a:ea typeface="メイリオ" panose="020B0604030504040204" pitchFamily="50" charset="-128"/>
              </a:rPr>
              <a:t>自身の考え方の傾向を知り，自分の考えに誤りや偏りがないか物事を考え見直すことができる。</a:t>
            </a:r>
            <a:endParaRPr kumimoji="1" lang="ja-JP" altLang="en-US" sz="6600" dirty="0">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2483768" y="4452669"/>
            <a:ext cx="6439583" cy="646331"/>
          </a:xfrm>
          <a:prstGeom prst="rect">
            <a:avLst/>
          </a:prstGeom>
          <a:noFill/>
        </p:spPr>
        <p:txBody>
          <a:bodyPr wrap="none" rtlCol="0">
            <a:spAutoFit/>
          </a:bodyPr>
          <a:lstStyle/>
          <a:p>
            <a:r>
              <a:rPr kumimoji="1" lang="ja-JP" altLang="en-US" sz="3600" dirty="0" smtClean="0">
                <a:solidFill>
                  <a:srgbClr val="FF0000"/>
                </a:solidFill>
              </a:rPr>
              <a:t>主体的・協働的に進めてください</a:t>
            </a:r>
            <a:endParaRPr kumimoji="1" lang="ja-JP" altLang="en-US" sz="3600" dirty="0">
              <a:solidFill>
                <a:srgbClr val="FF0000"/>
              </a:solidFill>
            </a:endParaRPr>
          </a:p>
        </p:txBody>
      </p:sp>
    </p:spTree>
    <p:extLst>
      <p:ext uri="{BB962C8B-B14F-4D97-AF65-F5344CB8AC3E}">
        <p14:creationId xmlns:p14="http://schemas.microsoft.com/office/powerpoint/2010/main" val="13889853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11560" y="627534"/>
            <a:ext cx="8208912" cy="4308872"/>
          </a:xfrm>
          <a:prstGeom prst="rect">
            <a:avLst/>
          </a:prstGeom>
          <a:noFill/>
        </p:spPr>
        <p:txBody>
          <a:bodyPr wrap="square" rtlCol="0">
            <a:spAutoFit/>
          </a:bodyPr>
          <a:lstStyle/>
          <a:p>
            <a:r>
              <a:rPr lang="ja-JP" altLang="ja-JP" sz="3600" dirty="0">
                <a:latin typeface="+mj-ea"/>
                <a:ea typeface="+mj-ea"/>
              </a:rPr>
              <a:t>【最終的に身に付けたい力（</a:t>
            </a:r>
            <a:r>
              <a:rPr lang="en-US" altLang="ja-JP" sz="3600" dirty="0">
                <a:latin typeface="+mj-ea"/>
                <a:ea typeface="+mj-ea"/>
              </a:rPr>
              <a:t>SW-</a:t>
            </a:r>
            <a:r>
              <a:rPr lang="en-US" altLang="ja-JP" sz="3600" dirty="0" err="1">
                <a:latin typeface="+mj-ea"/>
                <a:ea typeface="+mj-ea"/>
              </a:rPr>
              <a:t>ingSLC</a:t>
            </a:r>
            <a:r>
              <a:rPr lang="ja-JP" altLang="ja-JP" sz="3600" dirty="0">
                <a:latin typeface="+mj-ea"/>
                <a:ea typeface="+mj-ea"/>
              </a:rPr>
              <a:t>）】</a:t>
            </a:r>
          </a:p>
          <a:p>
            <a:endParaRPr lang="en-US" altLang="ja-JP" sz="4400" b="1" dirty="0" smtClean="0">
              <a:latin typeface="メイリオ" panose="020B0604030504040204" pitchFamily="50" charset="-128"/>
              <a:ea typeface="メイリオ" panose="020B0604030504040204" pitchFamily="50" charset="-128"/>
            </a:endParaRPr>
          </a:p>
          <a:p>
            <a:r>
              <a:rPr lang="ja-JP" altLang="ja-JP" sz="4400" b="1" dirty="0" smtClean="0">
                <a:latin typeface="メイリオ" panose="020B0604030504040204" pitchFamily="50" charset="-128"/>
                <a:ea typeface="メイリオ" panose="020B0604030504040204" pitchFamily="50" charset="-128"/>
              </a:rPr>
              <a:t>自己</a:t>
            </a:r>
            <a:r>
              <a:rPr lang="ja-JP" altLang="ja-JP" sz="4400" b="1" dirty="0">
                <a:latin typeface="メイリオ" panose="020B0604030504040204" pitchFamily="50" charset="-128"/>
                <a:ea typeface="メイリオ" panose="020B0604030504040204" pitchFamily="50" charset="-128"/>
              </a:rPr>
              <a:t>調整力：見通しを立てて物事を計画したり，結果やプロセスを振り返って適切に修正・改善したりできる</a:t>
            </a:r>
            <a:endParaRPr lang="ja-JP" altLang="ja-JP" sz="4400" dirty="0">
              <a:latin typeface="メイリオ" panose="020B0604030504040204" pitchFamily="50" charset="-128"/>
              <a:ea typeface="メイリオ" panose="020B0604030504040204" pitchFamily="50" charset="-128"/>
            </a:endParaRPr>
          </a:p>
          <a:p>
            <a:endParaRPr kumimoji="1" lang="ja-JP" altLang="en-US" dirty="0"/>
          </a:p>
        </p:txBody>
      </p:sp>
    </p:spTree>
    <p:extLst>
      <p:ext uri="{BB962C8B-B14F-4D97-AF65-F5344CB8AC3E}">
        <p14:creationId xmlns:p14="http://schemas.microsoft.com/office/powerpoint/2010/main" val="2928690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467544" y="1098208"/>
            <a:ext cx="8208912" cy="3554819"/>
          </a:xfrm>
          <a:prstGeom prst="rect">
            <a:avLst/>
          </a:prstGeom>
          <a:noFill/>
        </p:spPr>
        <p:txBody>
          <a:bodyPr wrap="square" rtlCol="0">
            <a:spAutoFit/>
          </a:bodyPr>
          <a:lstStyle/>
          <a:p>
            <a:r>
              <a:rPr lang="ja-JP" altLang="en-US" sz="3300" dirty="0">
                <a:latin typeface="メイリオ" panose="020B0604030504040204" pitchFamily="50" charset="-128"/>
                <a:ea typeface="メイリオ" panose="020B0604030504040204" pitchFamily="50" charset="-128"/>
              </a:rPr>
              <a:t>○人の意見は肯定的に聞く</a:t>
            </a:r>
            <a:endParaRPr lang="en-US" altLang="ja-JP" sz="3300" dirty="0">
              <a:latin typeface="メイリオ" panose="020B0604030504040204" pitchFamily="50" charset="-128"/>
              <a:ea typeface="メイリオ" panose="020B0604030504040204" pitchFamily="50" charset="-128"/>
            </a:endParaRPr>
          </a:p>
          <a:p>
            <a:r>
              <a:rPr lang="ja-JP" altLang="en-US" sz="2400" dirty="0">
                <a:solidFill>
                  <a:srgbClr val="FF0000"/>
                </a:solidFill>
                <a:latin typeface="メイリオ" panose="020B0604030504040204" pitchFamily="50" charset="-128"/>
                <a:ea typeface="メイリオ" panose="020B0604030504040204" pitchFamily="50" charset="-128"/>
              </a:rPr>
              <a:t>　　　　うなずく、あいづち→しゃべりやすい雰囲気</a:t>
            </a:r>
            <a:endParaRPr lang="en-US" altLang="ja-JP" sz="2400" dirty="0">
              <a:solidFill>
                <a:srgbClr val="FF0000"/>
              </a:solidFill>
              <a:latin typeface="メイリオ" panose="020B0604030504040204" pitchFamily="50" charset="-128"/>
              <a:ea typeface="メイリオ" panose="020B0604030504040204" pitchFamily="50" charset="-128"/>
            </a:endParaRPr>
          </a:p>
          <a:p>
            <a:r>
              <a:rPr lang="ja-JP" altLang="en-US" sz="3300" dirty="0">
                <a:latin typeface="メイリオ" panose="020B0604030504040204" pitchFamily="50" charset="-128"/>
                <a:ea typeface="メイリオ" panose="020B0604030504040204" pitchFamily="50" charset="-128"/>
              </a:rPr>
              <a:t>○思いついたことを積極的に声にする</a:t>
            </a:r>
            <a:endParaRPr lang="en-US" altLang="ja-JP" sz="3300" dirty="0">
              <a:latin typeface="メイリオ" panose="020B0604030504040204" pitchFamily="50" charset="-128"/>
              <a:ea typeface="メイリオ" panose="020B0604030504040204" pitchFamily="50" charset="-128"/>
            </a:endParaRPr>
          </a:p>
          <a:p>
            <a:r>
              <a:rPr lang="ja-JP" altLang="en-US" sz="3300" dirty="0">
                <a:latin typeface="メイリオ" panose="020B0604030504040204" pitchFamily="50" charset="-128"/>
                <a:ea typeface="メイリオ" panose="020B0604030504040204" pitchFamily="50" charset="-128"/>
              </a:rPr>
              <a:t>　　　</a:t>
            </a:r>
            <a:r>
              <a:rPr lang="ja-JP" altLang="en-US" sz="2400" dirty="0">
                <a:solidFill>
                  <a:srgbClr val="FF0000"/>
                </a:solidFill>
                <a:latin typeface="メイリオ" panose="020B0604030504040204" pitchFamily="50" charset="-128"/>
                <a:ea typeface="メイリオ" panose="020B0604030504040204" pitchFamily="50" charset="-128"/>
              </a:rPr>
              <a:t>新しいアイディアや考えに発展するかも</a:t>
            </a:r>
            <a:endParaRPr lang="en-US" altLang="ja-JP" sz="3300" dirty="0">
              <a:solidFill>
                <a:srgbClr val="FF0000"/>
              </a:solidFill>
              <a:latin typeface="メイリオ" panose="020B0604030504040204" pitchFamily="50" charset="-128"/>
              <a:ea typeface="メイリオ" panose="020B0604030504040204" pitchFamily="50" charset="-128"/>
            </a:endParaRPr>
          </a:p>
          <a:p>
            <a:r>
              <a:rPr lang="ja-JP" altLang="en-US" sz="3300" dirty="0">
                <a:latin typeface="メイリオ" panose="020B0604030504040204" pitchFamily="50" charset="-128"/>
                <a:ea typeface="メイリオ" panose="020B0604030504040204" pitchFamily="50" charset="-128"/>
              </a:rPr>
              <a:t>○自分の役割を全うする</a:t>
            </a:r>
            <a:endParaRPr lang="en-US" altLang="ja-JP" sz="3300" dirty="0">
              <a:latin typeface="メイリオ" panose="020B0604030504040204" pitchFamily="50" charset="-128"/>
              <a:ea typeface="メイリオ" panose="020B0604030504040204" pitchFamily="50" charset="-128"/>
            </a:endParaRPr>
          </a:p>
          <a:p>
            <a:r>
              <a:rPr lang="ja-JP" altLang="en-US" sz="3300" dirty="0">
                <a:latin typeface="メイリオ" panose="020B0604030504040204" pitchFamily="50" charset="-128"/>
                <a:ea typeface="メイリオ" panose="020B0604030504040204" pitchFamily="50" charset="-128"/>
              </a:rPr>
              <a:t>　　</a:t>
            </a:r>
            <a:r>
              <a:rPr lang="ja-JP" altLang="en-US" sz="2100" dirty="0">
                <a:solidFill>
                  <a:srgbClr val="FF0000"/>
                </a:solidFill>
                <a:latin typeface="メイリオ" panose="020B0604030504040204" pitchFamily="50" charset="-128"/>
                <a:ea typeface="メイリオ" panose="020B0604030504040204" pitchFamily="50" charset="-128"/>
              </a:rPr>
              <a:t>　</a:t>
            </a:r>
            <a:r>
              <a:rPr lang="ja-JP" altLang="en-US" sz="2400" dirty="0">
                <a:solidFill>
                  <a:srgbClr val="FF0000"/>
                </a:solidFill>
                <a:latin typeface="メイリオ" panose="020B0604030504040204" pitchFamily="50" charset="-128"/>
                <a:ea typeface="メイリオ" panose="020B0604030504040204" pitchFamily="50" charset="-128"/>
              </a:rPr>
              <a:t>役割分担は責任　それが協力するということ</a:t>
            </a:r>
            <a:endParaRPr lang="en-US" altLang="ja-JP" sz="2400" dirty="0">
              <a:solidFill>
                <a:srgbClr val="FF0000"/>
              </a:solidFill>
              <a:latin typeface="メイリオ" panose="020B0604030504040204" pitchFamily="50" charset="-128"/>
              <a:ea typeface="メイリオ" panose="020B0604030504040204" pitchFamily="50" charset="-128"/>
            </a:endParaRPr>
          </a:p>
          <a:p>
            <a:r>
              <a:rPr lang="ja-JP" altLang="en-US" sz="3600" dirty="0">
                <a:latin typeface="メイリオ" panose="020B0604030504040204" pitchFamily="50" charset="-128"/>
                <a:ea typeface="メイリオ" panose="020B0604030504040204" pitchFamily="50" charset="-128"/>
              </a:rPr>
              <a:t>○グループ⇔個人の切りかえ</a:t>
            </a:r>
            <a:endParaRPr lang="en-US" altLang="ja-JP" sz="3600" dirty="0">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1187624" y="34867"/>
            <a:ext cx="5918416" cy="769441"/>
          </a:xfrm>
          <a:prstGeom prst="rect">
            <a:avLst/>
          </a:prstGeom>
          <a:noFill/>
        </p:spPr>
        <p:txBody>
          <a:bodyPr wrap="square" rtlCol="0">
            <a:spAutoFit/>
          </a:bodyPr>
          <a:lstStyle/>
          <a:p>
            <a:pPr algn="r"/>
            <a:r>
              <a:rPr lang="ja-JP" altLang="en-US" sz="4400" dirty="0" smtClean="0">
                <a:latin typeface="+mj-ea"/>
                <a:ea typeface="+mj-ea"/>
              </a:rPr>
              <a:t>話し合いのルール</a:t>
            </a:r>
            <a:endParaRPr lang="ja-JP" altLang="en-US" sz="4400" dirty="0">
              <a:latin typeface="+mj-ea"/>
              <a:ea typeface="+mj-ea"/>
            </a:endParaRPr>
          </a:p>
        </p:txBody>
      </p:sp>
    </p:spTree>
    <p:extLst>
      <p:ext uri="{BB962C8B-B14F-4D97-AF65-F5344CB8AC3E}">
        <p14:creationId xmlns:p14="http://schemas.microsoft.com/office/powerpoint/2010/main" val="4181109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0" y="1200151"/>
            <a:ext cx="9144000" cy="3394472"/>
          </a:xfrm>
        </p:spPr>
        <p:txBody>
          <a:bodyPr>
            <a:normAutofit/>
          </a:bodyPr>
          <a:lstStyle/>
          <a:p>
            <a:r>
              <a:rPr kumimoji="1" lang="en-US" altLang="ja-JP" dirty="0" smtClean="0">
                <a:latin typeface="メイリオ" panose="020B0604030504040204" pitchFamily="50" charset="-128"/>
                <a:ea typeface="メイリオ" panose="020B0604030504040204" pitchFamily="50" charset="-128"/>
              </a:rPr>
              <a:t>3</a:t>
            </a:r>
            <a:r>
              <a:rPr kumimoji="1" lang="ja-JP" altLang="en-US" dirty="0" err="1" smtClean="0">
                <a:latin typeface="メイリオ" panose="020B0604030504040204" pitchFamily="50" charset="-128"/>
                <a:ea typeface="メイリオ" panose="020B0604030504040204" pitchFamily="50" charset="-128"/>
              </a:rPr>
              <a:t>つの</a:t>
            </a:r>
            <a:r>
              <a:rPr lang="ja-JP" altLang="en-US" dirty="0" smtClean="0">
                <a:latin typeface="メイリオ" panose="020B0604030504040204" pitchFamily="50" charset="-128"/>
                <a:ea typeface="メイリオ" panose="020B0604030504040204" pitchFamily="50" charset="-128"/>
              </a:rPr>
              <a:t>自然数をならべる</a:t>
            </a:r>
            <a:r>
              <a:rPr kumimoji="1" lang="ja-JP" altLang="en-US" dirty="0" smtClean="0">
                <a:latin typeface="メイリオ" panose="020B0604030504040204" pitchFamily="50" charset="-128"/>
                <a:ea typeface="メイリオ" panose="020B0604030504040204" pitchFamily="50" charset="-128"/>
              </a:rPr>
              <a:t>規則を</a:t>
            </a:r>
            <a:r>
              <a:rPr lang="ja-JP" altLang="en-US" dirty="0" smtClean="0">
                <a:latin typeface="メイリオ" panose="020B0604030504040204" pitchFamily="50" charset="-128"/>
                <a:ea typeface="メイリオ" panose="020B0604030504040204" pitchFamily="50" charset="-128"/>
              </a:rPr>
              <a:t>あててください。</a:t>
            </a:r>
            <a:endParaRPr lang="en-US" altLang="ja-JP" dirty="0" smtClean="0">
              <a:latin typeface="メイリオ" panose="020B0604030504040204" pitchFamily="50" charset="-128"/>
              <a:ea typeface="メイリオ" panose="020B0604030504040204" pitchFamily="50" charset="-128"/>
            </a:endParaRPr>
          </a:p>
          <a:p>
            <a:r>
              <a:rPr lang="en-US" altLang="ja-JP" dirty="0" smtClean="0">
                <a:latin typeface="メイリオ" panose="020B0604030504040204" pitchFamily="50" charset="-128"/>
                <a:ea typeface="メイリオ" panose="020B0604030504040204" pitchFamily="50" charset="-128"/>
              </a:rPr>
              <a:t>3</a:t>
            </a:r>
            <a:r>
              <a:rPr lang="ja-JP" altLang="en-US" dirty="0" err="1" smtClean="0">
                <a:latin typeface="メイリオ" panose="020B0604030504040204" pitchFamily="50" charset="-128"/>
                <a:ea typeface="メイリオ" panose="020B0604030504040204" pitchFamily="50" charset="-128"/>
              </a:rPr>
              <a:t>つの</a:t>
            </a:r>
            <a:r>
              <a:rPr lang="ja-JP" altLang="en-US" dirty="0" smtClean="0">
                <a:latin typeface="メイリオ" panose="020B0604030504040204" pitchFamily="50" charset="-128"/>
                <a:ea typeface="メイリオ" panose="020B0604030504040204" pitchFamily="50" charset="-128"/>
              </a:rPr>
              <a:t>数字を言ってください。規則にあっていれば</a:t>
            </a:r>
            <a:r>
              <a:rPr lang="en-US" altLang="ja-JP" dirty="0" smtClean="0">
                <a:latin typeface="メイリオ" panose="020B0604030504040204" pitchFamily="50" charset="-128"/>
                <a:ea typeface="メイリオ" panose="020B0604030504040204" pitchFamily="50" charset="-128"/>
              </a:rPr>
              <a:t>YES  </a:t>
            </a:r>
            <a:r>
              <a:rPr lang="ja-JP" altLang="en-US" dirty="0" smtClean="0">
                <a:latin typeface="メイリオ" panose="020B0604030504040204" pitchFamily="50" charset="-128"/>
                <a:ea typeface="メイリオ" panose="020B0604030504040204" pitchFamily="50" charset="-128"/>
              </a:rPr>
              <a:t>間違っていれば</a:t>
            </a:r>
            <a:r>
              <a:rPr lang="en-US" altLang="ja-JP" dirty="0" smtClean="0">
                <a:latin typeface="メイリオ" panose="020B0604030504040204" pitchFamily="50" charset="-128"/>
                <a:ea typeface="メイリオ" panose="020B0604030504040204" pitchFamily="50" charset="-128"/>
              </a:rPr>
              <a:t>no</a:t>
            </a:r>
            <a:r>
              <a:rPr lang="ja-JP" altLang="en-US" dirty="0" smtClean="0">
                <a:latin typeface="メイリオ" panose="020B0604030504040204" pitchFamily="50" charset="-128"/>
                <a:ea typeface="メイリオ" panose="020B0604030504040204" pitchFamily="50" charset="-128"/>
              </a:rPr>
              <a:t>と言います。</a:t>
            </a:r>
            <a:endParaRPr lang="en-US" altLang="ja-JP" dirty="0" smtClean="0">
              <a:latin typeface="メイリオ" panose="020B0604030504040204" pitchFamily="50" charset="-128"/>
              <a:ea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rPr>
              <a:t>ヒント：２　４　６　は</a:t>
            </a:r>
            <a:r>
              <a:rPr lang="en-US" altLang="ja-JP" dirty="0" smtClean="0">
                <a:latin typeface="メイリオ" panose="020B0604030504040204" pitchFamily="50" charset="-128"/>
                <a:ea typeface="メイリオ" panose="020B0604030504040204" pitchFamily="50" charset="-128"/>
              </a:rPr>
              <a:t>yes</a:t>
            </a:r>
          </a:p>
          <a:p>
            <a:r>
              <a:rPr lang="ja-JP" altLang="en-US" dirty="0" smtClean="0">
                <a:latin typeface="メイリオ" panose="020B0604030504040204" pitchFamily="50" charset="-128"/>
                <a:ea typeface="メイリオ" panose="020B0604030504040204" pitchFamily="50" charset="-128"/>
              </a:rPr>
              <a:t>ヒント：</a:t>
            </a:r>
            <a:r>
              <a:rPr lang="en-US" altLang="ja-JP" dirty="0" smtClean="0">
                <a:latin typeface="メイリオ" panose="020B0604030504040204" pitchFamily="50" charset="-128"/>
                <a:ea typeface="メイリオ" panose="020B0604030504040204" pitchFamily="50" charset="-128"/>
              </a:rPr>
              <a:t>10</a:t>
            </a:r>
            <a:r>
              <a:rPr lang="ja-JP" altLang="en-US" dirty="0" smtClean="0">
                <a:latin typeface="メイリオ" panose="020B0604030504040204" pitchFamily="50" charset="-128"/>
                <a:ea typeface="メイリオ" panose="020B0604030504040204" pitchFamily="50" charset="-128"/>
              </a:rPr>
              <a:t>　</a:t>
            </a:r>
            <a:r>
              <a:rPr lang="en-US" altLang="ja-JP" dirty="0" smtClean="0">
                <a:latin typeface="メイリオ" panose="020B0604030504040204" pitchFamily="50" charset="-128"/>
                <a:ea typeface="メイリオ" panose="020B0604030504040204" pitchFamily="50" charset="-128"/>
              </a:rPr>
              <a:t>20</a:t>
            </a:r>
            <a:r>
              <a:rPr lang="ja-JP" altLang="en-US" dirty="0" smtClean="0">
                <a:latin typeface="メイリオ" panose="020B0604030504040204" pitchFamily="50" charset="-128"/>
                <a:ea typeface="メイリオ" panose="020B0604030504040204" pitchFamily="50" charset="-128"/>
              </a:rPr>
              <a:t>　</a:t>
            </a:r>
            <a:r>
              <a:rPr lang="en-US" altLang="ja-JP" dirty="0" smtClean="0">
                <a:latin typeface="メイリオ" panose="020B0604030504040204" pitchFamily="50" charset="-128"/>
                <a:ea typeface="メイリオ" panose="020B0604030504040204" pitchFamily="50" charset="-128"/>
              </a:rPr>
              <a:t>30</a:t>
            </a:r>
            <a:r>
              <a:rPr lang="ja-JP" altLang="en-US" dirty="0" smtClean="0">
                <a:latin typeface="メイリオ" panose="020B0604030504040204" pitchFamily="50" charset="-128"/>
                <a:ea typeface="メイリオ" panose="020B0604030504040204" pitchFamily="50" charset="-128"/>
              </a:rPr>
              <a:t>　も</a:t>
            </a:r>
            <a:r>
              <a:rPr lang="en-US" altLang="ja-JP" dirty="0" smtClean="0">
                <a:latin typeface="メイリオ" panose="020B0604030504040204" pitchFamily="50" charset="-128"/>
                <a:ea typeface="メイリオ" panose="020B0604030504040204" pitchFamily="50" charset="-128"/>
              </a:rPr>
              <a:t>yes</a:t>
            </a:r>
          </a:p>
          <a:p>
            <a:pPr marL="0" indent="0">
              <a:buNone/>
            </a:pPr>
            <a:endParaRPr kumimoji="1" lang="ja-JP" altLang="en-US" dirty="0"/>
          </a:p>
        </p:txBody>
      </p:sp>
    </p:spTree>
    <p:extLst>
      <p:ext uri="{BB962C8B-B14F-4D97-AF65-F5344CB8AC3E}">
        <p14:creationId xmlns:p14="http://schemas.microsoft.com/office/powerpoint/2010/main" val="1950218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2139702"/>
            <a:ext cx="8229600" cy="1083567"/>
          </a:xfrm>
          <a:ln>
            <a:noFill/>
          </a:ln>
        </p:spPr>
        <p:txBody>
          <a:bodyPr>
            <a:normAutofit/>
          </a:bodyPr>
          <a:lstStyle/>
          <a:p>
            <a:pPr marL="0" indent="0" algn="ctr">
              <a:buNone/>
            </a:pPr>
            <a:r>
              <a:rPr lang="ja-JP" altLang="en-US" sz="4800" dirty="0" smtClean="0">
                <a:latin typeface="メイリオ" panose="020B0604030504040204" pitchFamily="50" charset="-128"/>
                <a:ea typeface="メイリオ" panose="020B0604030504040204" pitchFamily="50" charset="-128"/>
              </a:rPr>
              <a:t>３つの数字が全部ちがう</a:t>
            </a:r>
            <a:endParaRPr kumimoji="1" lang="ja-JP" altLang="en-US" sz="4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67282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anose="020B0604030504040204" pitchFamily="50" charset="-128"/>
                <a:ea typeface="メイリオ" panose="020B0604030504040204" pitchFamily="50" charset="-128"/>
              </a:rPr>
              <a:t>なぜ、当てるのが難しいのか？</a:t>
            </a:r>
            <a:endParaRPr kumimoji="1" lang="ja-JP" altLang="en-US"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a:xfrm>
            <a:off x="251520" y="1200151"/>
            <a:ext cx="8229600" cy="1299591"/>
          </a:xfrm>
        </p:spPr>
        <p:txBody>
          <a:bodyPr/>
          <a:lstStyle/>
          <a:p>
            <a:pPr marL="0" indent="0">
              <a:buNone/>
            </a:pPr>
            <a:r>
              <a:rPr kumimoji="1" lang="ja-JP" altLang="en-US" dirty="0" smtClean="0"/>
              <a:t>２　４　６ → ２＋４＝６？</a:t>
            </a:r>
            <a:endParaRPr kumimoji="1" lang="en-US" altLang="ja-JP" dirty="0" smtClean="0"/>
          </a:p>
          <a:p>
            <a:pPr marL="0" indent="0">
              <a:buNone/>
            </a:pPr>
            <a:r>
              <a:rPr lang="en-US" altLang="ja-JP" dirty="0" smtClean="0"/>
              <a:t>123,134,235</a:t>
            </a:r>
            <a:r>
              <a:rPr lang="ja-JP" altLang="en-US" dirty="0" smtClean="0"/>
              <a:t>･･････　</a:t>
            </a:r>
            <a:r>
              <a:rPr lang="en-US" altLang="ja-JP" dirty="0" smtClean="0"/>
              <a:t>yes</a:t>
            </a:r>
            <a:endParaRPr kumimoji="1" lang="ja-JP" altLang="en-US" dirty="0"/>
          </a:p>
        </p:txBody>
      </p:sp>
      <p:grpSp>
        <p:nvGrpSpPr>
          <p:cNvPr id="6" name="グループ化 5"/>
          <p:cNvGrpSpPr/>
          <p:nvPr/>
        </p:nvGrpSpPr>
        <p:grpSpPr>
          <a:xfrm>
            <a:off x="4572000" y="1275606"/>
            <a:ext cx="4499950" cy="1000273"/>
            <a:chOff x="4648376" y="1275606"/>
            <a:chExt cx="4499950" cy="1000273"/>
          </a:xfrm>
        </p:grpSpPr>
        <p:sp>
          <p:nvSpPr>
            <p:cNvPr id="4" name="テキスト ボックス 3"/>
            <p:cNvSpPr txBox="1"/>
            <p:nvPr/>
          </p:nvSpPr>
          <p:spPr>
            <a:xfrm>
              <a:off x="4648376" y="1275606"/>
              <a:ext cx="4499950" cy="954107"/>
            </a:xfrm>
            <a:prstGeom prst="rect">
              <a:avLst/>
            </a:prstGeom>
            <a:noFill/>
            <a:ln w="25400">
              <a:solidFill>
                <a:srgbClr val="00B050"/>
              </a:solidFill>
            </a:ln>
          </p:spPr>
          <p:txBody>
            <a:bodyPr wrap="none" rtlCol="0">
              <a:spAutoFit/>
            </a:bodyPr>
            <a:lstStyle/>
            <a:p>
              <a:r>
                <a:rPr kumimoji="1" lang="en-US" altLang="ja-JP" sz="2800" dirty="0" smtClean="0"/>
                <a:t>1</a:t>
              </a:r>
              <a:r>
                <a:rPr kumimoji="1" lang="ja-JP" altLang="en-US" sz="2800" dirty="0" smtClean="0"/>
                <a:t>番目の数字＋</a:t>
              </a:r>
              <a:r>
                <a:rPr kumimoji="1" lang="en-US" altLang="ja-JP" sz="2800" dirty="0" smtClean="0"/>
                <a:t>2</a:t>
              </a:r>
              <a:r>
                <a:rPr kumimoji="1" lang="ja-JP" altLang="en-US" sz="2800" dirty="0" smtClean="0"/>
                <a:t>番目の数字</a:t>
              </a:r>
              <a:endParaRPr kumimoji="1" lang="en-US" altLang="ja-JP" sz="2800" dirty="0" smtClean="0"/>
            </a:p>
            <a:p>
              <a:r>
                <a:rPr lang="ja-JP" altLang="en-US" sz="2800" dirty="0"/>
                <a:t>　</a:t>
              </a:r>
              <a:r>
                <a:rPr lang="ja-JP" altLang="en-US" sz="2800" dirty="0" smtClean="0"/>
                <a:t>　　</a:t>
              </a:r>
              <a:r>
                <a:rPr kumimoji="1" lang="ja-JP" altLang="en-US" sz="2800" dirty="0" smtClean="0"/>
                <a:t>＝</a:t>
              </a:r>
              <a:r>
                <a:rPr kumimoji="1" lang="en-US" altLang="ja-JP" sz="2800" dirty="0" smtClean="0"/>
                <a:t>3</a:t>
              </a:r>
              <a:r>
                <a:rPr kumimoji="1" lang="ja-JP" altLang="en-US" sz="2800" dirty="0" smtClean="0"/>
                <a:t>番目の数字</a:t>
              </a:r>
              <a:endParaRPr kumimoji="1" lang="ja-JP" altLang="en-US" sz="2800" dirty="0"/>
            </a:p>
          </p:txBody>
        </p:sp>
        <p:sp>
          <p:nvSpPr>
            <p:cNvPr id="5" name="テキスト ボックス 4"/>
            <p:cNvSpPr txBox="1"/>
            <p:nvPr/>
          </p:nvSpPr>
          <p:spPr>
            <a:xfrm>
              <a:off x="8028384" y="1752659"/>
              <a:ext cx="902811" cy="523220"/>
            </a:xfrm>
            <a:prstGeom prst="rect">
              <a:avLst/>
            </a:prstGeom>
            <a:noFill/>
          </p:spPr>
          <p:txBody>
            <a:bodyPr wrap="none" rtlCol="0">
              <a:spAutoFit/>
            </a:bodyPr>
            <a:lstStyle/>
            <a:p>
              <a:r>
                <a:rPr kumimoji="1" lang="ja-JP" altLang="en-US" sz="2800" dirty="0" smtClean="0">
                  <a:solidFill>
                    <a:srgbClr val="FF0000"/>
                  </a:solidFill>
                </a:rPr>
                <a:t>仮説</a:t>
              </a:r>
              <a:endParaRPr kumimoji="1" lang="ja-JP" altLang="en-US" sz="2800" dirty="0">
                <a:solidFill>
                  <a:srgbClr val="FF0000"/>
                </a:solidFill>
              </a:endParaRPr>
            </a:p>
          </p:txBody>
        </p:sp>
      </p:grpSp>
      <p:sp>
        <p:nvSpPr>
          <p:cNvPr id="7" name="テキスト ボックス 6"/>
          <p:cNvSpPr txBox="1"/>
          <p:nvPr/>
        </p:nvSpPr>
        <p:spPr>
          <a:xfrm>
            <a:off x="827584" y="2427734"/>
            <a:ext cx="7620997" cy="830997"/>
          </a:xfrm>
          <a:prstGeom prst="rect">
            <a:avLst/>
          </a:prstGeom>
          <a:noFill/>
        </p:spPr>
        <p:txBody>
          <a:bodyPr wrap="none" rtlCol="0">
            <a:spAutoFit/>
          </a:bodyPr>
          <a:lstStyle/>
          <a:p>
            <a:r>
              <a:rPr kumimoji="1" lang="ja-JP" altLang="en-US" sz="2400" dirty="0" smtClean="0">
                <a:solidFill>
                  <a:srgbClr val="FF0000"/>
                </a:solidFill>
              </a:rPr>
              <a:t>正事例　</a:t>
            </a:r>
            <a:r>
              <a:rPr lang="ja-JP" altLang="en-US" sz="2400" dirty="0" smtClean="0">
                <a:solidFill>
                  <a:srgbClr val="FF0000"/>
                </a:solidFill>
              </a:rPr>
              <a:t>･</a:t>
            </a:r>
            <a:r>
              <a:rPr lang="ja-JP" altLang="en-US" sz="2400" dirty="0">
                <a:solidFill>
                  <a:srgbClr val="FF0000"/>
                </a:solidFill>
              </a:rPr>
              <a:t>･･･</a:t>
            </a:r>
            <a:r>
              <a:rPr lang="ja-JP" altLang="en-US" sz="2400" dirty="0" smtClean="0">
                <a:solidFill>
                  <a:srgbClr val="FF0000"/>
                </a:solidFill>
              </a:rPr>
              <a:t>･　これだけ続けても正解にはたどり着けない</a:t>
            </a:r>
            <a:endParaRPr lang="en-US" altLang="ja-JP" sz="2400" dirty="0" smtClean="0">
              <a:solidFill>
                <a:srgbClr val="FF0000"/>
              </a:solidFill>
            </a:endParaRPr>
          </a:p>
          <a:p>
            <a:r>
              <a:rPr kumimoji="1" lang="en-US" altLang="ja-JP" sz="2400" dirty="0" smtClean="0">
                <a:solidFill>
                  <a:srgbClr val="FF0000"/>
                </a:solidFill>
              </a:rPr>
              <a:t>(</a:t>
            </a:r>
            <a:r>
              <a:rPr kumimoji="1" lang="ja-JP" altLang="en-US" sz="2400" dirty="0" smtClean="0">
                <a:solidFill>
                  <a:srgbClr val="FF0000"/>
                </a:solidFill>
              </a:rPr>
              <a:t>仮説にあてはまる例</a:t>
            </a:r>
            <a:r>
              <a:rPr kumimoji="1" lang="en-US" altLang="ja-JP" sz="2400" dirty="0" smtClean="0">
                <a:solidFill>
                  <a:srgbClr val="FF0000"/>
                </a:solidFill>
              </a:rPr>
              <a:t>)</a:t>
            </a:r>
            <a:endParaRPr kumimoji="1" lang="ja-JP" altLang="en-US" sz="2400" dirty="0">
              <a:solidFill>
                <a:srgbClr val="FF0000"/>
              </a:solidFill>
            </a:endParaRPr>
          </a:p>
        </p:txBody>
      </p:sp>
      <p:sp>
        <p:nvSpPr>
          <p:cNvPr id="8" name="コンテンツ プレースホルダー 2"/>
          <p:cNvSpPr txBox="1">
            <a:spLocks/>
          </p:cNvSpPr>
          <p:nvPr/>
        </p:nvSpPr>
        <p:spPr>
          <a:xfrm>
            <a:off x="397764" y="3576415"/>
            <a:ext cx="8229600" cy="64979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en-US" altLang="ja-JP" dirty="0" smtClean="0"/>
              <a:t>125  </a:t>
            </a:r>
            <a:r>
              <a:rPr lang="ja-JP" altLang="en-US" dirty="0" smtClean="0"/>
              <a:t>･･････　</a:t>
            </a:r>
            <a:r>
              <a:rPr lang="en-US" altLang="ja-JP" dirty="0" smtClean="0"/>
              <a:t>yes  </a:t>
            </a:r>
            <a:endParaRPr lang="ja-JP" altLang="en-US" dirty="0"/>
          </a:p>
        </p:txBody>
      </p:sp>
      <p:sp>
        <p:nvSpPr>
          <p:cNvPr id="9" name="テキスト ボックス 8"/>
          <p:cNvSpPr txBox="1"/>
          <p:nvPr/>
        </p:nvSpPr>
        <p:spPr>
          <a:xfrm>
            <a:off x="899592" y="4083918"/>
            <a:ext cx="5307863" cy="830997"/>
          </a:xfrm>
          <a:prstGeom prst="rect">
            <a:avLst/>
          </a:prstGeom>
          <a:noFill/>
        </p:spPr>
        <p:txBody>
          <a:bodyPr wrap="none" rtlCol="0">
            <a:spAutoFit/>
          </a:bodyPr>
          <a:lstStyle/>
          <a:p>
            <a:r>
              <a:rPr kumimoji="1" lang="ja-JP" altLang="en-US" sz="2400" dirty="0" smtClean="0">
                <a:solidFill>
                  <a:srgbClr val="FF0000"/>
                </a:solidFill>
              </a:rPr>
              <a:t>反証例　</a:t>
            </a:r>
            <a:r>
              <a:rPr lang="ja-JP" altLang="en-US" sz="2400" dirty="0" smtClean="0">
                <a:solidFill>
                  <a:srgbClr val="FF0000"/>
                </a:solidFill>
              </a:rPr>
              <a:t>･</a:t>
            </a:r>
            <a:r>
              <a:rPr lang="ja-JP" altLang="en-US" sz="2400" dirty="0">
                <a:solidFill>
                  <a:srgbClr val="FF0000"/>
                </a:solidFill>
              </a:rPr>
              <a:t>･･･</a:t>
            </a:r>
            <a:r>
              <a:rPr lang="ja-JP" altLang="en-US" sz="2400" dirty="0" smtClean="0">
                <a:solidFill>
                  <a:srgbClr val="FF0000"/>
                </a:solidFill>
              </a:rPr>
              <a:t>･　これによって次に進める</a:t>
            </a:r>
            <a:endParaRPr lang="en-US" altLang="ja-JP" sz="2400" dirty="0" smtClean="0">
              <a:solidFill>
                <a:srgbClr val="FF0000"/>
              </a:solidFill>
            </a:endParaRPr>
          </a:p>
          <a:p>
            <a:r>
              <a:rPr kumimoji="1" lang="en-US" altLang="ja-JP" sz="2400" dirty="0" smtClean="0">
                <a:solidFill>
                  <a:srgbClr val="FF0000"/>
                </a:solidFill>
              </a:rPr>
              <a:t>(</a:t>
            </a:r>
            <a:r>
              <a:rPr kumimoji="1" lang="ja-JP" altLang="en-US" sz="2400" dirty="0" smtClean="0">
                <a:solidFill>
                  <a:srgbClr val="FF0000"/>
                </a:solidFill>
              </a:rPr>
              <a:t>仮説にあてはまらない例</a:t>
            </a:r>
            <a:r>
              <a:rPr kumimoji="1" lang="en-US" altLang="ja-JP" sz="2400" dirty="0" smtClean="0">
                <a:solidFill>
                  <a:srgbClr val="FF0000"/>
                </a:solidFill>
              </a:rPr>
              <a:t>)</a:t>
            </a:r>
            <a:endParaRPr kumimoji="1" lang="ja-JP" altLang="en-US" sz="2400" dirty="0">
              <a:solidFill>
                <a:srgbClr val="FF0000"/>
              </a:solidFill>
            </a:endParaRPr>
          </a:p>
        </p:txBody>
      </p:sp>
      <p:grpSp>
        <p:nvGrpSpPr>
          <p:cNvPr id="12" name="グループ化 11"/>
          <p:cNvGrpSpPr/>
          <p:nvPr/>
        </p:nvGrpSpPr>
        <p:grpSpPr>
          <a:xfrm>
            <a:off x="4512564" y="2859782"/>
            <a:ext cx="4883972" cy="2160239"/>
            <a:chOff x="4512564" y="2859782"/>
            <a:chExt cx="4883972" cy="2160239"/>
          </a:xfrm>
        </p:grpSpPr>
        <p:sp>
          <p:nvSpPr>
            <p:cNvPr id="10" name="円形吹き出し 9"/>
            <p:cNvSpPr/>
            <p:nvPr/>
          </p:nvSpPr>
          <p:spPr>
            <a:xfrm>
              <a:off x="4512564" y="3003798"/>
              <a:ext cx="4883972" cy="2016223"/>
            </a:xfrm>
            <a:prstGeom prst="wedgeEllipseCallout">
              <a:avLst>
                <a:gd name="adj1" fmla="val -40935"/>
                <a:gd name="adj2" fmla="val -5673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400" dirty="0" smtClean="0"/>
            </a:p>
            <a:p>
              <a:pPr algn="ctr"/>
              <a:r>
                <a:rPr kumimoji="1" lang="ja-JP" altLang="en-US" sz="2400" dirty="0" smtClean="0"/>
                <a:t>多くの人は</a:t>
              </a:r>
              <a:r>
                <a:rPr lang="ja-JP" altLang="en-US" sz="2400" dirty="0"/>
                <a:t>自分の予測に当てはまる例ばかりを探してしまう傾向がある。</a:t>
              </a:r>
            </a:p>
            <a:p>
              <a:pPr algn="ctr"/>
              <a:endParaRPr kumimoji="1" lang="ja-JP" altLang="en-US" sz="2400" dirty="0"/>
            </a:p>
          </p:txBody>
        </p:sp>
        <p:sp>
          <p:nvSpPr>
            <p:cNvPr id="11" name="テキスト ボックス 10"/>
            <p:cNvSpPr txBox="1"/>
            <p:nvPr/>
          </p:nvSpPr>
          <p:spPr>
            <a:xfrm>
              <a:off x="6207455" y="2859782"/>
              <a:ext cx="1627369" cy="400110"/>
            </a:xfrm>
            <a:prstGeom prst="rect">
              <a:avLst/>
            </a:prstGeom>
            <a:solidFill>
              <a:schemeClr val="bg1"/>
            </a:solidFill>
            <a:ln>
              <a:solidFill>
                <a:schemeClr val="accent1"/>
              </a:solidFill>
            </a:ln>
          </p:spPr>
          <p:txBody>
            <a:bodyPr wrap="none" rtlCol="0">
              <a:spAutoFit/>
            </a:bodyPr>
            <a:lstStyle/>
            <a:p>
              <a:r>
                <a:rPr kumimoji="1" lang="ja-JP" altLang="en-US" sz="2000" dirty="0" smtClean="0"/>
                <a:t>確証バイアス</a:t>
              </a:r>
              <a:endParaRPr kumimoji="1" lang="ja-JP" altLang="en-US" sz="2000" dirty="0"/>
            </a:p>
          </p:txBody>
        </p:sp>
      </p:grpSp>
    </p:spTree>
    <p:extLst>
      <p:ext uri="{BB962C8B-B14F-4D97-AF65-F5344CB8AC3E}">
        <p14:creationId xmlns:p14="http://schemas.microsoft.com/office/powerpoint/2010/main" val="1047348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05979"/>
            <a:ext cx="8229600" cy="637579"/>
          </a:xfrm>
        </p:spPr>
        <p:txBody>
          <a:bodyPr>
            <a:normAutofit fontScale="90000"/>
          </a:bodyPr>
          <a:lstStyle/>
          <a:p>
            <a:r>
              <a:rPr kumimoji="1" lang="en-US" altLang="ja-JP" sz="3600" dirty="0" smtClean="0"/>
              <a:t>4</a:t>
            </a:r>
            <a:r>
              <a:rPr kumimoji="1" lang="ja-JP" altLang="en-US" sz="3600" dirty="0" smtClean="0"/>
              <a:t>枚カード問題</a:t>
            </a:r>
            <a:endParaRPr kumimoji="1" lang="ja-JP" altLang="en-US" sz="3600" dirty="0"/>
          </a:p>
        </p:txBody>
      </p:sp>
      <p:sp>
        <p:nvSpPr>
          <p:cNvPr id="3" name="コンテンツ プレースホルダー 2"/>
          <p:cNvSpPr>
            <a:spLocks noGrp="1"/>
          </p:cNvSpPr>
          <p:nvPr>
            <p:ph idx="1"/>
          </p:nvPr>
        </p:nvSpPr>
        <p:spPr>
          <a:xfrm>
            <a:off x="457200" y="3363837"/>
            <a:ext cx="8229600" cy="1230785"/>
          </a:xfrm>
        </p:spPr>
        <p:txBody>
          <a:bodyPr/>
          <a:lstStyle/>
          <a:p>
            <a:r>
              <a:rPr kumimoji="1" lang="ja-JP" altLang="en-US" dirty="0" smtClean="0"/>
              <a:t>表に</a:t>
            </a:r>
            <a:r>
              <a:rPr lang="ja-JP" altLang="en-US" dirty="0" smtClean="0"/>
              <a:t>アルファベット、裏には数字</a:t>
            </a:r>
            <a:endParaRPr lang="en-US" altLang="ja-JP" dirty="0" smtClean="0"/>
          </a:p>
          <a:p>
            <a:pPr marL="0" indent="0">
              <a:buNone/>
            </a:pPr>
            <a:r>
              <a:rPr kumimoji="1" lang="ja-JP" altLang="en-US" dirty="0" smtClean="0">
                <a:solidFill>
                  <a:srgbClr val="FF0000"/>
                </a:solidFill>
              </a:rPr>
              <a:t>　「母音の裏は必ず奇数」</a:t>
            </a:r>
            <a:endParaRPr kumimoji="1" lang="ja-JP" altLang="en-US" dirty="0">
              <a:solidFill>
                <a:srgbClr val="FF0000"/>
              </a:solidFill>
            </a:endParaRPr>
          </a:p>
        </p:txBody>
      </p:sp>
      <p:sp>
        <p:nvSpPr>
          <p:cNvPr id="4" name="正方形/長方形 3"/>
          <p:cNvSpPr/>
          <p:nvPr/>
        </p:nvSpPr>
        <p:spPr>
          <a:xfrm>
            <a:off x="467544" y="915566"/>
            <a:ext cx="1944216" cy="2304256"/>
          </a:xfrm>
          <a:prstGeom prst="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600" b="1" dirty="0" smtClean="0">
                <a:solidFill>
                  <a:schemeClr val="tx1"/>
                </a:solidFill>
              </a:rPr>
              <a:t>Ｅ</a:t>
            </a:r>
            <a:endParaRPr kumimoji="1" lang="ja-JP" altLang="en-US" sz="9600" b="1" dirty="0">
              <a:solidFill>
                <a:schemeClr val="tx1"/>
              </a:solidFill>
            </a:endParaRPr>
          </a:p>
        </p:txBody>
      </p:sp>
      <p:sp>
        <p:nvSpPr>
          <p:cNvPr id="5" name="正方形/長方形 4"/>
          <p:cNvSpPr/>
          <p:nvPr/>
        </p:nvSpPr>
        <p:spPr>
          <a:xfrm>
            <a:off x="2553774" y="918638"/>
            <a:ext cx="1944216" cy="2304256"/>
          </a:xfrm>
          <a:prstGeom prst="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600" b="1" dirty="0" smtClean="0">
                <a:solidFill>
                  <a:schemeClr val="tx1"/>
                </a:solidFill>
              </a:rPr>
              <a:t>Ｃ</a:t>
            </a:r>
            <a:endParaRPr kumimoji="1" lang="ja-JP" altLang="en-US" sz="9600" b="1" dirty="0">
              <a:solidFill>
                <a:schemeClr val="tx1"/>
              </a:solidFill>
            </a:endParaRPr>
          </a:p>
        </p:txBody>
      </p:sp>
      <p:sp>
        <p:nvSpPr>
          <p:cNvPr id="6" name="正方形/長方形 5"/>
          <p:cNvSpPr/>
          <p:nvPr/>
        </p:nvSpPr>
        <p:spPr>
          <a:xfrm>
            <a:off x="4650390" y="915566"/>
            <a:ext cx="1944216" cy="2304256"/>
          </a:xfrm>
          <a:prstGeom prst="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600" b="1" dirty="0" smtClean="0">
                <a:solidFill>
                  <a:schemeClr val="tx1"/>
                </a:solidFill>
              </a:rPr>
              <a:t>25</a:t>
            </a:r>
            <a:endParaRPr kumimoji="1" lang="ja-JP" altLang="en-US" sz="9600" b="1" dirty="0">
              <a:solidFill>
                <a:schemeClr val="tx1"/>
              </a:solidFill>
            </a:endParaRPr>
          </a:p>
        </p:txBody>
      </p:sp>
      <p:sp>
        <p:nvSpPr>
          <p:cNvPr id="7" name="正方形/長方形 6"/>
          <p:cNvSpPr/>
          <p:nvPr/>
        </p:nvSpPr>
        <p:spPr>
          <a:xfrm>
            <a:off x="6747006" y="918638"/>
            <a:ext cx="1944216" cy="2304256"/>
          </a:xfrm>
          <a:prstGeom prst="rect">
            <a:avLst/>
          </a:prstGeom>
          <a:solidFill>
            <a:schemeClr val="accent1">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600" b="1" dirty="0" smtClean="0">
                <a:solidFill>
                  <a:schemeClr val="tx1"/>
                </a:solidFill>
              </a:rPr>
              <a:t>16</a:t>
            </a:r>
            <a:endParaRPr kumimoji="1" lang="ja-JP" altLang="en-US" sz="9600" b="1" dirty="0">
              <a:solidFill>
                <a:schemeClr val="tx1"/>
              </a:solidFill>
            </a:endParaRPr>
          </a:p>
        </p:txBody>
      </p:sp>
    </p:spTree>
    <p:extLst>
      <p:ext uri="{BB962C8B-B14F-4D97-AF65-F5344CB8AC3E}">
        <p14:creationId xmlns:p14="http://schemas.microsoft.com/office/powerpoint/2010/main" val="42077701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828</TotalTime>
  <Words>1697</Words>
  <Application>Microsoft Office PowerPoint</Application>
  <PresentationFormat>画面に合わせる (16:9)</PresentationFormat>
  <Paragraphs>247</Paragraphs>
  <Slides>21</Slides>
  <Notes>20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21</vt:i4>
      </vt:variant>
    </vt:vector>
  </HeadingPairs>
  <TitlesOfParts>
    <vt:vector size="28" baseType="lpstr">
      <vt:lpstr>ＭＳ Ｐゴシック</vt:lpstr>
      <vt:lpstr>メイリオ</vt:lpstr>
      <vt:lpstr>游ゴシック</vt:lpstr>
      <vt:lpstr>Arial</vt:lpstr>
      <vt:lpstr>Calibri</vt:lpstr>
      <vt:lpstr>Cambria Math</vt:lpstr>
      <vt:lpstr>Office ​​テーマ</vt:lpstr>
      <vt:lpstr>SW-ing「批判的思考①」</vt:lpstr>
      <vt:lpstr>PowerPoint プレゼンテーション</vt:lpstr>
      <vt:lpstr>本日のねらい</vt:lpstr>
      <vt:lpstr>PowerPoint プレゼンテーション</vt:lpstr>
      <vt:lpstr>PowerPoint プレゼンテーション</vt:lpstr>
      <vt:lpstr>PowerPoint プレゼンテーション</vt:lpstr>
      <vt:lpstr>PowerPoint プレゼンテーション</vt:lpstr>
      <vt:lpstr>なぜ、当てるのが難しいのか？</vt:lpstr>
      <vt:lpstr>4枚カード問題</vt:lpstr>
      <vt:lpstr>規則：「母音の裏は必ず奇数」</vt:lpstr>
      <vt:lpstr>あなたは警察官、ある店に入った アルコールを飲んで良いのは成人だけという規則が守られているかどうかを確かめる</vt:lpstr>
      <vt:lpstr>規則：「母音の裏は必ず奇数」</vt:lpstr>
      <vt:lpstr>答</vt:lpstr>
      <vt:lpstr>科学は仮説→検証のくり返しで進歩してきた</vt:lpstr>
      <vt:lpstr>科学は仮説→検証のくり返しで進歩してきた</vt:lpstr>
      <vt:lpstr>雨乞い</vt:lpstr>
      <vt:lpstr>雨乞い</vt:lpstr>
      <vt:lpstr>雨乞い</vt:lpstr>
      <vt:lpstr>雨乞いをすると雨が降る</vt:lpstr>
      <vt:lpstr>本日のまとめ</vt:lpstr>
      <vt:lpstr>社会には科学もどき（疑似科学）があふれている！？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SW-ing</dc:title>
  <dc:creator>FJ-USER</dc:creator>
  <cp:lastModifiedBy>tsugawa</cp:lastModifiedBy>
  <cp:revision>59</cp:revision>
  <cp:lastPrinted>2018-09-13T09:26:58Z</cp:lastPrinted>
  <dcterms:created xsi:type="dcterms:W3CDTF">2016-06-08T08:00:11Z</dcterms:created>
  <dcterms:modified xsi:type="dcterms:W3CDTF">2022-05-11T09:07:45Z</dcterms:modified>
</cp:coreProperties>
</file>