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257" r:id="rId3"/>
    <p:sldId id="258" r:id="rId4"/>
    <p:sldId id="270" r:id="rId5"/>
    <p:sldId id="261" r:id="rId6"/>
    <p:sldId id="284" r:id="rId7"/>
    <p:sldId id="271" r:id="rId8"/>
    <p:sldId id="262" r:id="rId9"/>
    <p:sldId id="264" r:id="rId10"/>
    <p:sldId id="263" r:id="rId11"/>
    <p:sldId id="283" r:id="rId12"/>
    <p:sldId id="273" r:id="rId13"/>
    <p:sldId id="272" r:id="rId14"/>
    <p:sldId id="274" r:id="rId15"/>
    <p:sldId id="275" r:id="rId16"/>
    <p:sldId id="282" r:id="rId17"/>
    <p:sldId id="277" r:id="rId18"/>
    <p:sldId id="281" r:id="rId19"/>
    <p:sldId id="276" r:id="rId20"/>
    <p:sldId id="278" r:id="rId21"/>
    <p:sldId id="279" r:id="rId22"/>
    <p:sldId id="280" r:id="rId2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52878" autoAdjust="0"/>
  </p:normalViewPr>
  <p:slideViewPr>
    <p:cSldViewPr>
      <p:cViewPr varScale="1">
        <p:scale>
          <a:sx n="38" d="100"/>
          <a:sy n="38" d="100"/>
        </p:scale>
        <p:origin x="197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53D5979B-D7DB-48C8-830F-C501944A62C8}" type="datetimeFigureOut">
              <a:rPr kumimoji="1" lang="ja-JP" altLang="en-US" smtClean="0"/>
              <a:t>2021/7/2</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3C37AB35-08C8-4BEE-B70B-57693397B6C0}" type="slidenum">
              <a:rPr kumimoji="1" lang="ja-JP" altLang="en-US" smtClean="0"/>
              <a:t>‹#›</a:t>
            </a:fld>
            <a:endParaRPr kumimoji="1" lang="ja-JP" altLang="en-US"/>
          </a:p>
        </p:txBody>
      </p:sp>
    </p:spTree>
    <p:extLst>
      <p:ext uri="{BB962C8B-B14F-4D97-AF65-F5344CB8AC3E}">
        <p14:creationId xmlns:p14="http://schemas.microsoft.com/office/powerpoint/2010/main" val="3845253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5834835-0E9F-4F68-AF5E-9868099E2DFC}" type="datetimeFigureOut">
              <a:rPr kumimoji="1" lang="ja-JP" altLang="en-US" smtClean="0"/>
              <a:t>2021/7/2</a:t>
            </a:fld>
            <a:endParaRPr kumimoji="1" lang="ja-JP" altLang="en-US"/>
          </a:p>
        </p:txBody>
      </p:sp>
      <p:sp>
        <p:nvSpPr>
          <p:cNvPr id="4" name="スライド イメージ プレースホルダー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AEF907D0-C50C-4B64-9967-0C4CFEF8DCE6}" type="slidenum">
              <a:rPr kumimoji="1" lang="ja-JP" altLang="en-US" smtClean="0"/>
              <a:t>‹#›</a:t>
            </a:fld>
            <a:endParaRPr kumimoji="1" lang="ja-JP" altLang="en-US"/>
          </a:p>
        </p:txBody>
      </p:sp>
    </p:spTree>
    <p:extLst>
      <p:ext uri="{BB962C8B-B14F-4D97-AF65-F5344CB8AC3E}">
        <p14:creationId xmlns:p14="http://schemas.microsoft.com/office/powerpoint/2010/main" val="17171350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smtClean="0"/>
              <a:t>先週に引き続き今週もクリティカルシンキングについて学んでいきます。</a:t>
            </a:r>
            <a:endParaRPr kumimoji="1" lang="en-US" altLang="ja-JP" dirty="0" smtClean="0"/>
          </a:p>
          <a:p>
            <a:r>
              <a:rPr kumimoji="1" lang="ja-JP" altLang="en-US" dirty="0" smtClean="0"/>
              <a:t>クリティカルシンキングとは自分の考えに誤りや偏りがないかを考え直すことです。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2</a:t>
            </a:fld>
            <a:endParaRPr kumimoji="1" lang="ja-JP" altLang="en-US"/>
          </a:p>
        </p:txBody>
      </p:sp>
    </p:spTree>
    <p:extLst>
      <p:ext uri="{BB962C8B-B14F-4D97-AF65-F5344CB8AC3E}">
        <p14:creationId xmlns:p14="http://schemas.microsoft.com/office/powerpoint/2010/main" val="4180052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14</a:t>
            </a:fld>
            <a:endParaRPr kumimoji="1" lang="ja-JP" altLang="en-US"/>
          </a:p>
        </p:txBody>
      </p:sp>
    </p:spTree>
    <p:extLst>
      <p:ext uri="{BB962C8B-B14F-4D97-AF65-F5344CB8AC3E}">
        <p14:creationId xmlns:p14="http://schemas.microsoft.com/office/powerpoint/2010/main" val="3557790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smtClean="0"/>
              <a:t>各班に問題の分担があるので、その問題からはじめてください</a:t>
            </a:r>
            <a:endParaRPr kumimoji="1" lang="en-US" altLang="ja-JP" dirty="0" smtClean="0"/>
          </a:p>
          <a:p>
            <a:endParaRPr kumimoji="1" lang="en-US" altLang="ja-JP" dirty="0" smtClean="0"/>
          </a:p>
          <a:p>
            <a:r>
              <a:rPr kumimoji="1" lang="ja-JP" altLang="en-US" dirty="0" smtClean="0"/>
              <a:t>分担問題の発表内容がまとまったら、他の問題も意見をだしあってください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16</a:t>
            </a:fld>
            <a:endParaRPr kumimoji="1" lang="ja-JP" altLang="en-US"/>
          </a:p>
        </p:txBody>
      </p:sp>
    </p:spTree>
    <p:extLst>
      <p:ext uri="{BB962C8B-B14F-4D97-AF65-F5344CB8AC3E}">
        <p14:creationId xmlns:p14="http://schemas.microsoft.com/office/powerpoint/2010/main" val="1237615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smtClean="0"/>
              <a:t>早速ですがプリントの問題を読んで本当にそれでいいのかを考えてみてください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4</a:t>
            </a:fld>
            <a:endParaRPr kumimoji="1" lang="ja-JP" altLang="en-US"/>
          </a:p>
        </p:txBody>
      </p:sp>
    </p:spTree>
    <p:extLst>
      <p:ext uri="{BB962C8B-B14F-4D97-AF65-F5344CB8AC3E}">
        <p14:creationId xmlns:p14="http://schemas.microsoft.com/office/powerpoint/2010/main" val="2104387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a:t>
            </a:r>
            <a:r>
              <a:rPr kumimoji="1" lang="en-US" altLang="ja-JP" dirty="0" smtClean="0"/>
              <a:t>5</a:t>
            </a:r>
            <a:r>
              <a:rPr kumimoji="1" lang="ja-JP" altLang="en-US" dirty="0" smtClean="0"/>
              <a:t>人グループなら、盛り上げ役を設けてください。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FD1B913B-AD0D-429F-83AC-C72EA77763C3}" type="slidenum">
              <a:rPr kumimoji="1" lang="ja-JP" altLang="en-US" smtClean="0"/>
              <a:t>6</a:t>
            </a:fld>
            <a:endParaRPr kumimoji="1" lang="ja-JP" altLang="en-US"/>
          </a:p>
        </p:txBody>
      </p:sp>
    </p:spTree>
    <p:extLst>
      <p:ext uri="{BB962C8B-B14F-4D97-AF65-F5344CB8AC3E}">
        <p14:creationId xmlns:p14="http://schemas.microsoft.com/office/powerpoint/2010/main" val="133575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smtClean="0"/>
              <a:t>一応私も考えてみました</a:t>
            </a:r>
            <a:endParaRPr kumimoji="1" lang="en-US" altLang="ja-JP" dirty="0" smtClean="0"/>
          </a:p>
          <a:p>
            <a:r>
              <a:rPr kumimoji="1" lang="ja-JP" altLang="en-US" dirty="0" smtClean="0"/>
              <a:t>たとえばこのように、数字を使って説明した方が説得力が増します。</a:t>
            </a:r>
            <a:endParaRPr kumimoji="1" lang="en-US" altLang="ja-JP" dirty="0" smtClean="0"/>
          </a:p>
          <a:p>
            <a:endParaRPr kumimoji="1" lang="en-US" altLang="ja-JP" dirty="0" smtClean="0"/>
          </a:p>
          <a:p>
            <a:r>
              <a:rPr kumimoji="1" lang="ja-JP" altLang="en-US" dirty="0" smtClean="0"/>
              <a:t>そもそも論になりますが</a:t>
            </a:r>
            <a:endParaRPr kumimoji="1" lang="en-US" altLang="ja-JP" dirty="0" smtClean="0"/>
          </a:p>
          <a:p>
            <a:r>
              <a:rPr kumimoji="1" lang="ja-JP" altLang="en-US" dirty="0" smtClean="0"/>
              <a:t>頑張るという曖昧な条件で比較するのは無理がありますね</a:t>
            </a:r>
            <a:endParaRPr kumimoji="1" lang="en-US" altLang="ja-JP" dirty="0" smtClean="0"/>
          </a:p>
          <a:p>
            <a:r>
              <a:rPr kumimoji="1" lang="ja-JP" altLang="en-US" dirty="0" smtClean="0"/>
              <a:t>勝敗を決める必要があるなら予めきちんとしたルールを決めておく必要がありました</a:t>
            </a:r>
            <a:endParaRPr kumimoji="1" lang="en-US" altLang="ja-JP" dirty="0" smtClean="0"/>
          </a:p>
          <a:p>
            <a:endParaRPr kumimoji="1" lang="en-US" altLang="ja-JP" dirty="0" smtClean="0"/>
          </a:p>
          <a:p>
            <a:r>
              <a:rPr kumimoji="1" lang="ja-JP" altLang="en-US" dirty="0" smtClean="0"/>
              <a:t>先生がグラフを示していなかったら、異議を唱えることは難しかったと思います。</a:t>
            </a:r>
            <a:endParaRPr kumimoji="1" lang="en-US" altLang="ja-JP" dirty="0" smtClean="0"/>
          </a:p>
          <a:p>
            <a:r>
              <a:rPr kumimoji="1" lang="ja-JP" altLang="en-US" dirty="0" smtClean="0"/>
              <a:t>詳細なデータが分からないときには、それを予想したり想像することも必要です。</a:t>
            </a:r>
            <a:endParaRPr kumimoji="1" lang="en-US" altLang="ja-JP" dirty="0" smtClean="0"/>
          </a:p>
          <a:p>
            <a:r>
              <a:rPr kumimoji="1" lang="ja-JP" altLang="en-US" dirty="0" smtClean="0"/>
              <a:t>今日はそのようなことを考えてもらえたらと思っています。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8</a:t>
            </a:fld>
            <a:endParaRPr kumimoji="1" lang="ja-JP" altLang="en-US"/>
          </a:p>
        </p:txBody>
      </p:sp>
    </p:spTree>
    <p:extLst>
      <p:ext uri="{BB962C8B-B14F-4D97-AF65-F5344CB8AC3E}">
        <p14:creationId xmlns:p14="http://schemas.microsoft.com/office/powerpoint/2010/main" val="1703810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9</a:t>
            </a:fld>
            <a:endParaRPr kumimoji="1" lang="ja-JP" altLang="en-US"/>
          </a:p>
        </p:txBody>
      </p:sp>
    </p:spTree>
    <p:extLst>
      <p:ext uri="{BB962C8B-B14F-4D97-AF65-F5344CB8AC3E}">
        <p14:creationId xmlns:p14="http://schemas.microsoft.com/office/powerpoint/2010/main" val="593007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smtClean="0"/>
              <a:t>では、数字</a:t>
            </a:r>
            <a:r>
              <a:rPr kumimoji="1" lang="ja-JP" altLang="en-US" dirty="0" smtClean="0"/>
              <a:t>や統計を使うと説得力が増します</a:t>
            </a:r>
            <a:endParaRPr kumimoji="1" lang="en-US" altLang="ja-JP" dirty="0" smtClean="0"/>
          </a:p>
          <a:p>
            <a:r>
              <a:rPr kumimoji="1" lang="ja-JP" altLang="en-US" dirty="0" smtClean="0"/>
              <a:t>逆にいうと数字が示されると何となく説得されてしまうということもあると思います。</a:t>
            </a:r>
            <a:endParaRPr kumimoji="1" lang="en-US" altLang="ja-JP" dirty="0" smtClean="0"/>
          </a:p>
          <a:p>
            <a:r>
              <a:rPr kumimoji="1" lang="ja-JP" altLang="en-US" dirty="0" smtClean="0"/>
              <a:t>そのときにそれで良いのかと考え直すこと　それがクリティカルシンキングです</a:t>
            </a:r>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10</a:t>
            </a:fld>
            <a:endParaRPr kumimoji="1" lang="ja-JP" altLang="en-US"/>
          </a:p>
        </p:txBody>
      </p:sp>
    </p:spTree>
    <p:extLst>
      <p:ext uri="{BB962C8B-B14F-4D97-AF65-F5344CB8AC3E}">
        <p14:creationId xmlns:p14="http://schemas.microsoft.com/office/powerpoint/2010/main" val="2871283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smtClean="0"/>
              <a:t>ワークシートではなく説明用のプリントです。</a:t>
            </a:r>
            <a:endParaRPr kumimoji="1" lang="en-US" altLang="ja-JP" dirty="0" smtClean="0"/>
          </a:p>
          <a:p>
            <a:r>
              <a:rPr kumimoji="1" lang="ja-JP" altLang="en-US" dirty="0" smtClean="0"/>
              <a:t>真ん中に書いてあります</a:t>
            </a:r>
            <a:endParaRPr kumimoji="1" lang="en-US" altLang="ja-JP" dirty="0" smtClean="0"/>
          </a:p>
          <a:p>
            <a:r>
              <a:rPr kumimoji="1" lang="ja-JP" altLang="en-US" dirty="0" smtClean="0"/>
              <a:t>いつ、だれが、何のために、どんな方法で作ったのかということを想像しながら</a:t>
            </a:r>
            <a:endParaRPr kumimoji="1" lang="en-US" altLang="ja-JP" dirty="0" smtClean="0"/>
          </a:p>
          <a:p>
            <a:r>
              <a:rPr kumimoji="1" lang="ja-JP" altLang="en-US" dirty="0" smtClean="0"/>
              <a:t>それが本当に正しいのかということを考えることが大事だということです</a:t>
            </a:r>
            <a:endParaRPr kumimoji="1" lang="en-US" altLang="ja-JP" dirty="0" smtClean="0"/>
          </a:p>
          <a:p>
            <a:r>
              <a:rPr kumimoji="1" lang="ja-JP" altLang="en-US" dirty="0" smtClean="0"/>
              <a:t>その下の吹き出しの中に考え方のヒントを少し書いてあります。</a:t>
            </a:r>
            <a:endParaRPr kumimoji="1" lang="en-US" altLang="ja-JP" dirty="0" smtClean="0"/>
          </a:p>
          <a:p>
            <a:r>
              <a:rPr kumimoji="1" lang="ja-JP" altLang="en-US" dirty="0" smtClean="0"/>
              <a:t>このあとの問題を考えるときに参考にしてください。</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11</a:t>
            </a:fld>
            <a:endParaRPr kumimoji="1" lang="ja-JP" altLang="en-US"/>
          </a:p>
        </p:txBody>
      </p:sp>
    </p:spTree>
    <p:extLst>
      <p:ext uri="{BB962C8B-B14F-4D97-AF65-F5344CB8AC3E}">
        <p14:creationId xmlns:p14="http://schemas.microsoft.com/office/powerpoint/2010/main" val="3220772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12</a:t>
            </a:fld>
            <a:endParaRPr kumimoji="1" lang="ja-JP" altLang="en-US"/>
          </a:p>
        </p:txBody>
      </p:sp>
    </p:spTree>
    <p:extLst>
      <p:ext uri="{BB962C8B-B14F-4D97-AF65-F5344CB8AC3E}">
        <p14:creationId xmlns:p14="http://schemas.microsoft.com/office/powerpoint/2010/main" val="2190232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EF907D0-C50C-4B64-9967-0C4CFEF8DCE6}" type="slidenum">
              <a:rPr kumimoji="1" lang="ja-JP" altLang="en-US" smtClean="0"/>
              <a:t>13</a:t>
            </a:fld>
            <a:endParaRPr kumimoji="1" lang="ja-JP" altLang="en-US"/>
          </a:p>
        </p:txBody>
      </p:sp>
    </p:spTree>
    <p:extLst>
      <p:ext uri="{BB962C8B-B14F-4D97-AF65-F5344CB8AC3E}">
        <p14:creationId xmlns:p14="http://schemas.microsoft.com/office/powerpoint/2010/main" val="3881145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4129238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1035435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3915013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326663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1532415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854069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1954754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317924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3926365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1616872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6FCEA82-7F4F-41EE-8D88-73484AEA8C26}" type="datetimeFigureOut">
              <a:rPr kumimoji="1" lang="ja-JP" altLang="en-US" smtClean="0"/>
              <a:t>2021/7/2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3405162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FCEA82-7F4F-41EE-8D88-73484AEA8C26}" type="datetimeFigureOut">
              <a:rPr kumimoji="1" lang="ja-JP" altLang="en-US" smtClean="0"/>
              <a:t>2021/7/2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BE009B-9046-486B-A477-D208E43CA7EA}" type="slidenum">
              <a:rPr kumimoji="1" lang="ja-JP" altLang="en-US" smtClean="0"/>
              <a:t>‹#›</a:t>
            </a:fld>
            <a:endParaRPr kumimoji="1" lang="ja-JP" altLang="en-US"/>
          </a:p>
        </p:txBody>
      </p:sp>
    </p:spTree>
    <p:extLst>
      <p:ext uri="{BB962C8B-B14F-4D97-AF65-F5344CB8AC3E}">
        <p14:creationId xmlns:p14="http://schemas.microsoft.com/office/powerpoint/2010/main" val="20521788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2708920"/>
            <a:ext cx="11089232" cy="1102519"/>
          </a:xfrm>
          <a:prstGeom prst="rect">
            <a:avLst/>
          </a:prstGeom>
        </p:spPr>
        <p:txBody>
          <a:bodyPr vert="horz" anchor="t" anchorCtr="0">
            <a:noAutofit/>
          </a:bodyPr>
          <a:lstStyle>
            <a:lvl1pPr algn="r" rtl="0" eaLnBrk="1" latinLnBrk="0" hangingPunct="1">
              <a:spcBef>
                <a:spcPct val="0"/>
              </a:spcBef>
              <a:buNone/>
              <a:defRPr kumimoji="1" sz="3200" kern="1200">
                <a:solidFill>
                  <a:schemeClr val="tx1"/>
                </a:solidFill>
                <a:latin typeface="+mj-lt"/>
                <a:ea typeface="+mj-ea"/>
                <a:cs typeface="+mj-cs"/>
              </a:defRPr>
            </a:lvl1pPr>
          </a:lstStyle>
          <a:p>
            <a:r>
              <a:rPr lang="en-US" altLang="ja-JP" sz="7200" b="1" dirty="0" smtClean="0">
                <a:latin typeface="Yu Gothic UI Semilight" panose="020B0400000000000000" pitchFamily="50" charset="-128"/>
                <a:ea typeface="Yu Gothic UI Semilight" panose="020B0400000000000000" pitchFamily="50" charset="-128"/>
              </a:rPr>
              <a:t>SW-</a:t>
            </a:r>
            <a:r>
              <a:rPr lang="en-US" altLang="ja-JP" sz="7200" b="1" dirty="0" err="1" smtClean="0">
                <a:latin typeface="Yu Gothic UI Semilight" panose="020B0400000000000000" pitchFamily="50" charset="-128"/>
                <a:ea typeface="Yu Gothic UI Semilight" panose="020B0400000000000000" pitchFamily="50" charset="-128"/>
              </a:rPr>
              <a:t>ing</a:t>
            </a:r>
            <a:r>
              <a:rPr lang="ja-JP" altLang="ja-JP" sz="7200" b="1" dirty="0" smtClean="0">
                <a:latin typeface="Yu Gothic UI Semilight" panose="020B0400000000000000" pitchFamily="50" charset="-128"/>
                <a:ea typeface="Yu Gothic UI Semilight" panose="020B0400000000000000" pitchFamily="50" charset="-128"/>
              </a:rPr>
              <a:t>「</a:t>
            </a:r>
            <a:r>
              <a:rPr lang="ja-JP" altLang="en-US" sz="7200" b="1" dirty="0" smtClean="0">
                <a:latin typeface="Yu Gothic UI Semilight" panose="020B0400000000000000" pitchFamily="50" charset="-128"/>
                <a:ea typeface="Yu Gothic UI Semilight" panose="020B0400000000000000" pitchFamily="50" charset="-128"/>
              </a:rPr>
              <a:t>批判的思考②</a:t>
            </a:r>
            <a:r>
              <a:rPr lang="ja-JP" altLang="ja-JP" sz="7200" b="1" dirty="0" smtClean="0">
                <a:latin typeface="Yu Gothic UI Semilight" panose="020B0400000000000000" pitchFamily="50" charset="-128"/>
                <a:ea typeface="Yu Gothic UI Semilight" panose="020B0400000000000000" pitchFamily="50" charset="-128"/>
              </a:rPr>
              <a:t>」</a:t>
            </a:r>
            <a:endParaRPr lang="ja-JP" altLang="en-US" sz="8800" dirty="0">
              <a:latin typeface="Yu Gothic UI Semilight" panose="020B0400000000000000" pitchFamily="50" charset="-128"/>
              <a:ea typeface="Yu Gothic UI Semilight" panose="020B0400000000000000" pitchFamily="50" charset="-128"/>
            </a:endParaRPr>
          </a:p>
        </p:txBody>
      </p:sp>
    </p:spTree>
    <p:extLst>
      <p:ext uri="{BB962C8B-B14F-4D97-AF65-F5344CB8AC3E}">
        <p14:creationId xmlns:p14="http://schemas.microsoft.com/office/powerpoint/2010/main" val="9897160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上下矢印 1"/>
          <p:cNvSpPr/>
          <p:nvPr/>
        </p:nvSpPr>
        <p:spPr>
          <a:xfrm>
            <a:off x="4943872" y="1484785"/>
            <a:ext cx="1872208" cy="864096"/>
          </a:xfrm>
          <a:prstGeom prst="upDownArrow">
            <a:avLst>
              <a:gd name="adj1" fmla="val 50000"/>
              <a:gd name="adj2" fmla="val 276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テキスト ボックス 2"/>
          <p:cNvSpPr txBox="1"/>
          <p:nvPr/>
        </p:nvSpPr>
        <p:spPr>
          <a:xfrm>
            <a:off x="1799821" y="620688"/>
            <a:ext cx="8392041" cy="707886"/>
          </a:xfrm>
          <a:prstGeom prst="rect">
            <a:avLst/>
          </a:prstGeom>
          <a:solidFill>
            <a:schemeClr val="bg1"/>
          </a:solidFill>
          <a:ln w="63500">
            <a:solidFill>
              <a:srgbClr val="FF0000"/>
            </a:solidFill>
          </a:ln>
        </p:spPr>
        <p:txBody>
          <a:bodyPr wrap="none" rtlCol="0">
            <a:spAutoFit/>
          </a:bodyPr>
          <a:lstStyle/>
          <a:p>
            <a:r>
              <a:rPr lang="ja-JP" altLang="en-US" sz="4000" b="1" dirty="0"/>
              <a:t>数字</a:t>
            </a:r>
            <a:r>
              <a:rPr lang="ja-JP" altLang="ja-JP" sz="4000" b="1" kern="100" dirty="0">
                <a:latin typeface="Century"/>
                <a:ea typeface="ＭＳ 明朝"/>
                <a:cs typeface="Times New Roman"/>
              </a:rPr>
              <a:t>（統計）を使うと説得力が増す</a:t>
            </a:r>
            <a:endParaRPr lang="ja-JP" altLang="en-US" sz="4000" b="1" dirty="0"/>
          </a:p>
        </p:txBody>
      </p:sp>
      <p:sp>
        <p:nvSpPr>
          <p:cNvPr id="5" name="テキスト ボックス 4"/>
          <p:cNvSpPr txBox="1"/>
          <p:nvPr/>
        </p:nvSpPr>
        <p:spPr>
          <a:xfrm>
            <a:off x="1775521" y="2492897"/>
            <a:ext cx="8417689" cy="1323439"/>
          </a:xfrm>
          <a:prstGeom prst="rect">
            <a:avLst/>
          </a:prstGeom>
          <a:solidFill>
            <a:schemeClr val="bg1"/>
          </a:solidFill>
          <a:ln w="63500">
            <a:solidFill>
              <a:srgbClr val="FF0000"/>
            </a:solidFill>
          </a:ln>
        </p:spPr>
        <p:txBody>
          <a:bodyPr wrap="none" rtlCol="0">
            <a:spAutoFit/>
          </a:bodyPr>
          <a:lstStyle/>
          <a:p>
            <a:r>
              <a:rPr lang="ja-JP" altLang="en-US" sz="4000" b="1" dirty="0"/>
              <a:t>数字</a:t>
            </a:r>
            <a:r>
              <a:rPr lang="ja-JP" altLang="ja-JP" sz="4000" b="1" kern="100" dirty="0">
                <a:latin typeface="Century"/>
                <a:ea typeface="ＭＳ 明朝"/>
                <a:cs typeface="Times New Roman"/>
              </a:rPr>
              <a:t>（統計）を</a:t>
            </a:r>
            <a:r>
              <a:rPr lang="ja-JP" altLang="en-US" sz="4000" b="1" kern="100" dirty="0">
                <a:latin typeface="Century"/>
                <a:ea typeface="ＭＳ 明朝"/>
                <a:cs typeface="Times New Roman"/>
              </a:rPr>
              <a:t>示されると何となく</a:t>
            </a:r>
            <a:endParaRPr lang="en-US" altLang="ja-JP" sz="4000" b="1" kern="100" dirty="0">
              <a:latin typeface="Century"/>
              <a:ea typeface="ＭＳ 明朝"/>
              <a:cs typeface="Times New Roman"/>
            </a:endParaRPr>
          </a:p>
          <a:p>
            <a:r>
              <a:rPr lang="ja-JP" altLang="en-US" sz="4000" b="1" kern="100" dirty="0">
                <a:latin typeface="Century"/>
                <a:ea typeface="ＭＳ 明朝"/>
                <a:cs typeface="Times New Roman"/>
              </a:rPr>
              <a:t>説得されてしまう</a:t>
            </a:r>
            <a:endParaRPr lang="ja-JP" altLang="en-US" sz="4000" b="1" dirty="0"/>
          </a:p>
        </p:txBody>
      </p:sp>
      <p:sp>
        <p:nvSpPr>
          <p:cNvPr id="6" name="下矢印 5"/>
          <p:cNvSpPr/>
          <p:nvPr/>
        </p:nvSpPr>
        <p:spPr>
          <a:xfrm>
            <a:off x="4799856" y="3933056"/>
            <a:ext cx="216024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テキスト ボックス 6"/>
          <p:cNvSpPr txBox="1"/>
          <p:nvPr/>
        </p:nvSpPr>
        <p:spPr>
          <a:xfrm>
            <a:off x="1799821" y="4762599"/>
            <a:ext cx="7595349" cy="1446550"/>
          </a:xfrm>
          <a:prstGeom prst="rect">
            <a:avLst/>
          </a:prstGeom>
          <a:noFill/>
        </p:spPr>
        <p:txBody>
          <a:bodyPr wrap="none" rtlCol="0">
            <a:spAutoFit/>
          </a:bodyPr>
          <a:lstStyle/>
          <a:p>
            <a:r>
              <a:rPr lang="ja-JP" altLang="en-US" sz="4400" b="1" dirty="0"/>
              <a:t>本当にそれでいいのだろうか？</a:t>
            </a:r>
            <a:endParaRPr lang="en-US" altLang="ja-JP" sz="4400" b="1" dirty="0"/>
          </a:p>
          <a:p>
            <a:r>
              <a:rPr lang="ja-JP" altLang="en-US" sz="4400" b="1" dirty="0"/>
              <a:t>その数字は？</a:t>
            </a:r>
          </a:p>
        </p:txBody>
      </p:sp>
      <p:sp>
        <p:nvSpPr>
          <p:cNvPr id="8" name="テキスト ボックス 7"/>
          <p:cNvSpPr txBox="1"/>
          <p:nvPr/>
        </p:nvSpPr>
        <p:spPr>
          <a:xfrm rot="20884878">
            <a:off x="4204374" y="5101154"/>
            <a:ext cx="5511445" cy="769441"/>
          </a:xfrm>
          <a:prstGeom prst="rect">
            <a:avLst/>
          </a:prstGeom>
          <a:solidFill>
            <a:schemeClr val="bg1">
              <a:lumMod val="95000"/>
            </a:schemeClr>
          </a:solidFill>
          <a:ln w="63500">
            <a:solidFill>
              <a:srgbClr val="FF0000"/>
            </a:solidFill>
          </a:ln>
        </p:spPr>
        <p:txBody>
          <a:bodyPr wrap="none" rtlCol="0">
            <a:spAutoFit/>
          </a:bodyPr>
          <a:lstStyle/>
          <a:p>
            <a:r>
              <a:rPr lang="ja-JP" altLang="en-US" sz="4400" b="1" dirty="0">
                <a:solidFill>
                  <a:srgbClr val="FF0000"/>
                </a:solidFill>
              </a:rPr>
              <a:t>クリティカルシンキング</a:t>
            </a:r>
          </a:p>
        </p:txBody>
      </p:sp>
    </p:spTree>
    <p:extLst>
      <p:ext uri="{BB962C8B-B14F-4D97-AF65-F5344CB8AC3E}">
        <p14:creationId xmlns:p14="http://schemas.microsoft.com/office/powerpoint/2010/main" val="187979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数字（統計）をみるときには</a:t>
            </a:r>
            <a:endParaRPr kumimoji="1" lang="ja-JP" altLang="en-US" dirty="0"/>
          </a:p>
        </p:txBody>
      </p:sp>
      <p:sp>
        <p:nvSpPr>
          <p:cNvPr id="3" name="コンテンツ プレースホルダー 2"/>
          <p:cNvSpPr>
            <a:spLocks noGrp="1"/>
          </p:cNvSpPr>
          <p:nvPr>
            <p:ph idx="1"/>
          </p:nvPr>
        </p:nvSpPr>
        <p:spPr>
          <a:xfrm>
            <a:off x="1981200" y="1219200"/>
            <a:ext cx="8229600" cy="4082008"/>
          </a:xfrm>
        </p:spPr>
        <p:txBody>
          <a:bodyPr>
            <a:normAutofit/>
          </a:bodyPr>
          <a:lstStyle/>
          <a:p>
            <a:r>
              <a:rPr lang="ja-JP" altLang="en-US" sz="6000" dirty="0"/>
              <a:t>いつ、だれが、何のために、どんな方法で作った数字（統計）なのかを具体的に考える</a:t>
            </a:r>
          </a:p>
        </p:txBody>
      </p:sp>
      <p:sp>
        <p:nvSpPr>
          <p:cNvPr id="4" name="テキスト ボックス 3"/>
          <p:cNvSpPr txBox="1"/>
          <p:nvPr/>
        </p:nvSpPr>
        <p:spPr>
          <a:xfrm>
            <a:off x="3297181" y="5013176"/>
            <a:ext cx="3518912" cy="1446550"/>
          </a:xfrm>
          <a:prstGeom prst="rect">
            <a:avLst/>
          </a:prstGeom>
          <a:noFill/>
        </p:spPr>
        <p:txBody>
          <a:bodyPr wrap="none" rtlCol="0">
            <a:spAutoFit/>
          </a:bodyPr>
          <a:lstStyle/>
          <a:p>
            <a:r>
              <a:rPr lang="ja-JP" altLang="en-US" sz="8800">
                <a:solidFill>
                  <a:srgbClr val="FF0000"/>
                </a:solidFill>
              </a:rPr>
              <a:t>５</a:t>
            </a:r>
            <a:r>
              <a:rPr lang="en-US" altLang="ja-JP" sz="8800" dirty="0">
                <a:solidFill>
                  <a:srgbClr val="FF0000"/>
                </a:solidFill>
              </a:rPr>
              <a:t>W1H</a:t>
            </a:r>
            <a:endParaRPr lang="ja-JP" altLang="en-US" sz="8800" dirty="0">
              <a:solidFill>
                <a:srgbClr val="FF0000"/>
              </a:solidFill>
            </a:endParaRPr>
          </a:p>
        </p:txBody>
      </p:sp>
    </p:spTree>
    <p:extLst>
      <p:ext uri="{BB962C8B-B14F-4D97-AF65-F5344CB8AC3E}">
        <p14:creationId xmlns:p14="http://schemas.microsoft.com/office/powerpoint/2010/main" val="887981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考えてみよう②</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4400" dirty="0"/>
              <a:t>例えば①に</a:t>
            </a:r>
            <a:r>
              <a:rPr lang="ja-JP" altLang="en-US" sz="4400" dirty="0" smtClean="0"/>
              <a:t>ついて（</a:t>
            </a:r>
            <a:r>
              <a:rPr lang="en-US" altLang="ja-JP" sz="4400" dirty="0" smtClean="0"/>
              <a:t>1</a:t>
            </a:r>
            <a:r>
              <a:rPr lang="ja-JP" altLang="en-US" sz="4400" dirty="0" smtClean="0"/>
              <a:t>分程度）</a:t>
            </a:r>
            <a:endParaRPr lang="en-US" altLang="ja-JP" sz="4400" dirty="0"/>
          </a:p>
          <a:p>
            <a:pPr marL="0" indent="0">
              <a:buNone/>
            </a:pPr>
            <a:endParaRPr lang="en-US" altLang="ja-JP" sz="4400" dirty="0"/>
          </a:p>
          <a:p>
            <a:pPr marL="0" indent="0">
              <a:buNone/>
            </a:pPr>
            <a:r>
              <a:rPr lang="ja-JP" altLang="en-US" sz="4400" dirty="0"/>
              <a:t>自動車に乗る人の数と飛行機に乗る人の数が違うので比較できない。この結果で飛行機の方が安全な乗り物とは言えない。</a:t>
            </a:r>
          </a:p>
        </p:txBody>
      </p:sp>
      <p:sp>
        <p:nvSpPr>
          <p:cNvPr id="4" name="テキスト ボックス 3"/>
          <p:cNvSpPr txBox="1"/>
          <p:nvPr/>
        </p:nvSpPr>
        <p:spPr>
          <a:xfrm>
            <a:off x="2135560" y="5753010"/>
            <a:ext cx="7896714" cy="923330"/>
          </a:xfrm>
          <a:prstGeom prst="rect">
            <a:avLst/>
          </a:prstGeom>
          <a:noFill/>
        </p:spPr>
        <p:txBody>
          <a:bodyPr wrap="none" rtlCol="0">
            <a:spAutoFit/>
          </a:bodyPr>
          <a:lstStyle/>
          <a:p>
            <a:r>
              <a:rPr lang="ja-JP" altLang="en-US" sz="5400" dirty="0">
                <a:solidFill>
                  <a:srgbClr val="FF0000"/>
                </a:solidFill>
              </a:rPr>
              <a:t>分析に異議をとなえてみる</a:t>
            </a:r>
          </a:p>
        </p:txBody>
      </p:sp>
    </p:spTree>
    <p:extLst>
      <p:ext uri="{BB962C8B-B14F-4D97-AF65-F5344CB8AC3E}">
        <p14:creationId xmlns:p14="http://schemas.microsoft.com/office/powerpoint/2010/main" val="3599400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400" dirty="0"/>
              <a:t>②③について</a:t>
            </a:r>
          </a:p>
        </p:txBody>
      </p:sp>
      <p:sp>
        <p:nvSpPr>
          <p:cNvPr id="3" name="コンテンツ プレースホルダー 2"/>
          <p:cNvSpPr>
            <a:spLocks noGrp="1"/>
          </p:cNvSpPr>
          <p:nvPr>
            <p:ph idx="1"/>
          </p:nvPr>
        </p:nvSpPr>
        <p:spPr/>
        <p:txBody>
          <a:bodyPr>
            <a:noAutofit/>
          </a:bodyPr>
          <a:lstStyle/>
          <a:p>
            <a:r>
              <a:rPr lang="ja-JP" altLang="en-US" sz="4800" dirty="0"/>
              <a:t>各自考えてください</a:t>
            </a:r>
            <a:r>
              <a:rPr lang="ja-JP" altLang="en-US" sz="4800" dirty="0">
                <a:solidFill>
                  <a:srgbClr val="FF0000"/>
                </a:solidFill>
              </a:rPr>
              <a:t>（３分）</a:t>
            </a:r>
            <a:endParaRPr lang="en-US" altLang="ja-JP" sz="4800" dirty="0">
              <a:solidFill>
                <a:srgbClr val="FF0000"/>
              </a:solidFill>
            </a:endParaRPr>
          </a:p>
          <a:p>
            <a:r>
              <a:rPr lang="ja-JP" altLang="en-US" sz="4800" dirty="0"/>
              <a:t>ペアで答を見せ合ってください</a:t>
            </a:r>
            <a:endParaRPr lang="en-US" altLang="ja-JP" sz="4800" dirty="0"/>
          </a:p>
          <a:p>
            <a:r>
              <a:rPr lang="ja-JP" altLang="en-US" sz="4800" dirty="0"/>
              <a:t>自分が気づかなかった答が出たときはメモしてください</a:t>
            </a:r>
            <a:r>
              <a:rPr lang="en-US" altLang="ja-JP" sz="4800" dirty="0">
                <a:solidFill>
                  <a:srgbClr val="FF0000"/>
                </a:solidFill>
              </a:rPr>
              <a:t>(</a:t>
            </a:r>
            <a:r>
              <a:rPr lang="ja-JP" altLang="en-US" sz="4800" dirty="0">
                <a:solidFill>
                  <a:srgbClr val="FF0000"/>
                </a:solidFill>
              </a:rPr>
              <a:t>３分</a:t>
            </a:r>
            <a:r>
              <a:rPr lang="en-US" altLang="ja-JP" sz="4800" dirty="0">
                <a:solidFill>
                  <a:srgbClr val="FF0000"/>
                </a:solidFill>
              </a:rPr>
              <a:t>)</a:t>
            </a:r>
            <a:endParaRPr lang="ja-JP" altLang="en-US" sz="4800" dirty="0">
              <a:solidFill>
                <a:srgbClr val="FF0000"/>
              </a:solidFill>
            </a:endParaRPr>
          </a:p>
        </p:txBody>
      </p:sp>
    </p:spTree>
    <p:extLst>
      <p:ext uri="{BB962C8B-B14F-4D97-AF65-F5344CB8AC3E}">
        <p14:creationId xmlns:p14="http://schemas.microsoft.com/office/powerpoint/2010/main" val="24268308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400" dirty="0"/>
              <a:t>②について</a:t>
            </a:r>
          </a:p>
        </p:txBody>
      </p:sp>
      <p:sp>
        <p:nvSpPr>
          <p:cNvPr id="3" name="コンテンツ プレースホルダー 2"/>
          <p:cNvSpPr>
            <a:spLocks noGrp="1"/>
          </p:cNvSpPr>
          <p:nvPr>
            <p:ph idx="1"/>
          </p:nvPr>
        </p:nvSpPr>
        <p:spPr/>
        <p:txBody>
          <a:bodyPr>
            <a:normAutofit/>
          </a:bodyPr>
          <a:lstStyle/>
          <a:p>
            <a:r>
              <a:rPr lang="ja-JP" altLang="en-US" sz="3200" dirty="0"/>
              <a:t>当社調べは信用できない。都合の良いデータだけ出しているかも</a:t>
            </a:r>
            <a:endParaRPr lang="en-US" altLang="ja-JP" sz="3200" dirty="0"/>
          </a:p>
          <a:p>
            <a:r>
              <a:rPr lang="ja-JP" altLang="en-US" sz="3200" dirty="0"/>
              <a:t>買った人ではなく、利用いただいた人となっている。成果が上がった人だけのデータではないのか</a:t>
            </a:r>
            <a:endParaRPr lang="en-US" altLang="ja-JP" sz="3200" dirty="0"/>
          </a:p>
          <a:p>
            <a:r>
              <a:rPr lang="ja-JP" altLang="en-US" sz="3200" dirty="0"/>
              <a:t>平均</a:t>
            </a:r>
            <a:r>
              <a:rPr lang="en-US" altLang="ja-JP" sz="3200" dirty="0"/>
              <a:t>20%</a:t>
            </a:r>
            <a:r>
              <a:rPr lang="ja-JP" altLang="en-US" sz="3200" dirty="0"/>
              <a:t>となっているけど、少人数のデータかもしれない</a:t>
            </a:r>
            <a:endParaRPr lang="en-US" altLang="ja-JP" sz="3200" dirty="0"/>
          </a:p>
          <a:p>
            <a:r>
              <a:rPr lang="ja-JP" altLang="en-US" sz="3200" dirty="0"/>
              <a:t>他にも色々なことをしていて、体脂肪率の変化はこの商品の効果でないかもしれない</a:t>
            </a:r>
            <a:endParaRPr lang="en-US" altLang="ja-JP" sz="3200" dirty="0"/>
          </a:p>
        </p:txBody>
      </p:sp>
    </p:spTree>
    <p:extLst>
      <p:ext uri="{BB962C8B-B14F-4D97-AF65-F5344CB8AC3E}">
        <p14:creationId xmlns:p14="http://schemas.microsoft.com/office/powerpoint/2010/main" val="29959747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400" dirty="0"/>
              <a:t>③について</a:t>
            </a:r>
          </a:p>
        </p:txBody>
      </p:sp>
      <p:sp>
        <p:nvSpPr>
          <p:cNvPr id="3" name="コンテンツ プレースホルダー 2"/>
          <p:cNvSpPr>
            <a:spLocks noGrp="1"/>
          </p:cNvSpPr>
          <p:nvPr>
            <p:ph idx="1"/>
          </p:nvPr>
        </p:nvSpPr>
        <p:spPr/>
        <p:txBody>
          <a:bodyPr>
            <a:normAutofit lnSpcReduction="10000"/>
          </a:bodyPr>
          <a:lstStyle/>
          <a:p>
            <a:r>
              <a:rPr lang="ja-JP" altLang="en-US" sz="3200" dirty="0"/>
              <a:t>街頭アンケートでは本当のことを言っているかどうかわからない。見栄をはっているかも</a:t>
            </a:r>
            <a:endParaRPr lang="en-US" altLang="ja-JP" sz="3200" dirty="0"/>
          </a:p>
          <a:p>
            <a:r>
              <a:rPr lang="ja-JP" altLang="en-US" sz="3200" dirty="0"/>
              <a:t>同じ会社の人ばかりから意見を聞いているかも　会社が偏っているかも</a:t>
            </a:r>
            <a:endParaRPr lang="en-US" altLang="ja-JP" sz="3200" dirty="0"/>
          </a:p>
          <a:p>
            <a:r>
              <a:rPr lang="ja-JP" altLang="en-US" sz="3200" dirty="0"/>
              <a:t>このオフィス街付近の会社は景気が良いかもしれないが他の所ではそうとはいえない。日本全体のことにはならない</a:t>
            </a:r>
            <a:endParaRPr lang="en-US" altLang="ja-JP" sz="3200" dirty="0"/>
          </a:p>
          <a:p>
            <a:r>
              <a:rPr lang="ja-JP" altLang="en-US" sz="3200" dirty="0"/>
              <a:t>どのようにアンケートを聞いたのだろう。同じ人</a:t>
            </a:r>
            <a:r>
              <a:rPr lang="ja-JP" altLang="en-US" sz="3200"/>
              <a:t>が何度も</a:t>
            </a:r>
            <a:r>
              <a:rPr lang="ja-JP" altLang="en-US" sz="3200" dirty="0"/>
              <a:t>答えたことはないのだろうか？</a:t>
            </a:r>
            <a:endParaRPr lang="en-US" altLang="ja-JP" sz="3200" dirty="0"/>
          </a:p>
          <a:p>
            <a:endParaRPr lang="en-US" altLang="ja-JP" sz="3200" dirty="0"/>
          </a:p>
          <a:p>
            <a:endParaRPr lang="ja-JP" altLang="en-US" sz="3200" dirty="0"/>
          </a:p>
        </p:txBody>
      </p:sp>
    </p:spTree>
    <p:extLst>
      <p:ext uri="{BB962C8B-B14F-4D97-AF65-F5344CB8AC3E}">
        <p14:creationId xmlns:p14="http://schemas.microsoft.com/office/powerpoint/2010/main" val="4254076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t>④⑤⑥について話し合い・まとめ</a:t>
            </a:r>
          </a:p>
        </p:txBody>
      </p:sp>
      <p:sp>
        <p:nvSpPr>
          <p:cNvPr id="3" name="コンテンツ プレースホルダー 2"/>
          <p:cNvSpPr>
            <a:spLocks noGrp="1"/>
          </p:cNvSpPr>
          <p:nvPr>
            <p:ph idx="1"/>
          </p:nvPr>
        </p:nvSpPr>
        <p:spPr/>
        <p:txBody>
          <a:bodyPr>
            <a:normAutofit/>
          </a:bodyPr>
          <a:lstStyle/>
          <a:p>
            <a:r>
              <a:rPr lang="ja-JP" altLang="ja-JP" sz="8000" dirty="0"/>
              <a:t>④：</a:t>
            </a:r>
            <a:r>
              <a:rPr lang="en-US" altLang="ja-JP" sz="8000" dirty="0"/>
              <a:t>1</a:t>
            </a:r>
            <a:r>
              <a:rPr lang="ja-JP" altLang="ja-JP" sz="8000" dirty="0"/>
              <a:t>･</a:t>
            </a:r>
            <a:r>
              <a:rPr lang="en-US" altLang="ja-JP" sz="8000" dirty="0"/>
              <a:t>2</a:t>
            </a:r>
            <a:r>
              <a:rPr lang="ja-JP" altLang="ja-JP" sz="8000" dirty="0"/>
              <a:t>･</a:t>
            </a:r>
            <a:r>
              <a:rPr lang="en-US" altLang="ja-JP" sz="8000" dirty="0"/>
              <a:t>3</a:t>
            </a:r>
            <a:r>
              <a:rPr lang="ja-JP" altLang="ja-JP" sz="8000" dirty="0"/>
              <a:t>班</a:t>
            </a:r>
            <a:endParaRPr lang="en-US" altLang="ja-JP" sz="8000" dirty="0"/>
          </a:p>
          <a:p>
            <a:r>
              <a:rPr lang="ja-JP" altLang="ja-JP" sz="8000" dirty="0"/>
              <a:t>⑤：</a:t>
            </a:r>
            <a:r>
              <a:rPr lang="en-US" altLang="ja-JP" sz="8000" dirty="0"/>
              <a:t>4</a:t>
            </a:r>
            <a:r>
              <a:rPr lang="ja-JP" altLang="ja-JP" sz="8000" dirty="0"/>
              <a:t>･</a:t>
            </a:r>
            <a:r>
              <a:rPr lang="en-US" altLang="ja-JP" sz="8000" dirty="0"/>
              <a:t>5</a:t>
            </a:r>
            <a:r>
              <a:rPr lang="ja-JP" altLang="ja-JP" sz="8000" dirty="0"/>
              <a:t>･</a:t>
            </a:r>
            <a:r>
              <a:rPr lang="en-US" altLang="ja-JP" sz="8000" dirty="0"/>
              <a:t>6</a:t>
            </a:r>
            <a:r>
              <a:rPr lang="ja-JP" altLang="ja-JP" sz="8000" dirty="0"/>
              <a:t>班</a:t>
            </a:r>
          </a:p>
          <a:p>
            <a:r>
              <a:rPr lang="ja-JP" altLang="ja-JP" sz="8000" dirty="0"/>
              <a:t>⑥：</a:t>
            </a:r>
            <a:r>
              <a:rPr lang="en-US" altLang="ja-JP" sz="8000" dirty="0"/>
              <a:t>7</a:t>
            </a:r>
            <a:r>
              <a:rPr lang="ja-JP" altLang="ja-JP" sz="8000" dirty="0"/>
              <a:t>･</a:t>
            </a:r>
            <a:r>
              <a:rPr lang="en-US" altLang="ja-JP" sz="8000" dirty="0"/>
              <a:t>8</a:t>
            </a:r>
            <a:r>
              <a:rPr lang="ja-JP" altLang="ja-JP" sz="8000" dirty="0"/>
              <a:t>･</a:t>
            </a:r>
            <a:r>
              <a:rPr lang="en-US" altLang="ja-JP" sz="8000" dirty="0"/>
              <a:t>9</a:t>
            </a:r>
            <a:r>
              <a:rPr lang="ja-JP" altLang="ja-JP" sz="8000" dirty="0"/>
              <a:t>班</a:t>
            </a:r>
          </a:p>
          <a:p>
            <a:endParaRPr lang="ja-JP" altLang="en-US" sz="8000" dirty="0"/>
          </a:p>
        </p:txBody>
      </p:sp>
      <p:sp>
        <p:nvSpPr>
          <p:cNvPr id="4" name="テキスト ボックス 3"/>
          <p:cNvSpPr txBox="1"/>
          <p:nvPr/>
        </p:nvSpPr>
        <p:spPr>
          <a:xfrm>
            <a:off x="2086116" y="4802376"/>
            <a:ext cx="7898316" cy="1938992"/>
          </a:xfrm>
          <a:prstGeom prst="rect">
            <a:avLst/>
          </a:prstGeom>
          <a:noFill/>
        </p:spPr>
        <p:txBody>
          <a:bodyPr wrap="none" rtlCol="0">
            <a:spAutoFit/>
          </a:bodyPr>
          <a:lstStyle/>
          <a:p>
            <a:r>
              <a:rPr lang="ja-JP" altLang="en-US" sz="6000" dirty="0">
                <a:solidFill>
                  <a:srgbClr val="FF0000"/>
                </a:solidFill>
              </a:rPr>
              <a:t>とりあえず</a:t>
            </a:r>
            <a:endParaRPr lang="en-US" altLang="ja-JP" sz="6000" dirty="0">
              <a:solidFill>
                <a:srgbClr val="FF0000"/>
              </a:solidFill>
            </a:endParaRPr>
          </a:p>
          <a:p>
            <a:r>
              <a:rPr lang="ja-JP" altLang="en-US" sz="6000" dirty="0">
                <a:solidFill>
                  <a:srgbClr val="FF0000"/>
                </a:solidFill>
              </a:rPr>
              <a:t>班では</a:t>
            </a:r>
            <a:r>
              <a:rPr lang="en-US" altLang="ja-JP" sz="6000" dirty="0">
                <a:solidFill>
                  <a:srgbClr val="FF0000"/>
                </a:solidFill>
              </a:rPr>
              <a:t>1</a:t>
            </a:r>
            <a:r>
              <a:rPr lang="ja-JP" altLang="en-US" sz="6000" dirty="0">
                <a:solidFill>
                  <a:srgbClr val="FF0000"/>
                </a:solidFill>
              </a:rPr>
              <a:t>問だけ考えます</a:t>
            </a:r>
          </a:p>
        </p:txBody>
      </p:sp>
    </p:spTree>
    <p:extLst>
      <p:ext uri="{BB962C8B-B14F-4D97-AF65-F5344CB8AC3E}">
        <p14:creationId xmlns:p14="http://schemas.microsoft.com/office/powerpoint/2010/main" val="3370525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④⑤⑥について話し合い・まとめ</a:t>
            </a:r>
          </a:p>
        </p:txBody>
      </p:sp>
      <p:sp>
        <p:nvSpPr>
          <p:cNvPr id="3" name="コンテンツ プレースホルダー 2"/>
          <p:cNvSpPr>
            <a:spLocks noGrp="1"/>
          </p:cNvSpPr>
          <p:nvPr>
            <p:ph idx="1"/>
          </p:nvPr>
        </p:nvSpPr>
        <p:spPr>
          <a:xfrm>
            <a:off x="1981200" y="1443568"/>
            <a:ext cx="8229600" cy="4937760"/>
          </a:xfrm>
        </p:spPr>
        <p:txBody>
          <a:bodyPr>
            <a:normAutofit fontScale="92500" lnSpcReduction="10000"/>
          </a:bodyPr>
          <a:lstStyle/>
          <a:p>
            <a:r>
              <a:rPr lang="ja-JP" altLang="en-US" sz="8000" dirty="0"/>
              <a:t>話し合いの時間は７分</a:t>
            </a:r>
            <a:endParaRPr lang="en-US" altLang="ja-JP" sz="8000" dirty="0"/>
          </a:p>
          <a:p>
            <a:r>
              <a:rPr lang="ja-JP" altLang="en-US" sz="8000" dirty="0"/>
              <a:t>発表できるように簡潔にまとめてください</a:t>
            </a:r>
            <a:endParaRPr lang="en-US" altLang="ja-JP" sz="8000" dirty="0"/>
          </a:p>
          <a:p>
            <a:pPr marL="0" indent="0">
              <a:buNone/>
            </a:pPr>
            <a:endParaRPr lang="ja-JP" altLang="en-US" sz="8000" dirty="0"/>
          </a:p>
        </p:txBody>
      </p:sp>
    </p:spTree>
    <p:extLst>
      <p:ext uri="{BB962C8B-B14F-4D97-AF65-F5344CB8AC3E}">
        <p14:creationId xmlns:p14="http://schemas.microsoft.com/office/powerpoint/2010/main" val="2577368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5400" dirty="0"/>
              <a:t>発表</a:t>
            </a:r>
          </a:p>
        </p:txBody>
      </p:sp>
      <p:sp>
        <p:nvSpPr>
          <p:cNvPr id="3" name="コンテンツ プレースホルダー 2"/>
          <p:cNvSpPr>
            <a:spLocks noGrp="1"/>
          </p:cNvSpPr>
          <p:nvPr>
            <p:ph idx="1"/>
          </p:nvPr>
        </p:nvSpPr>
        <p:spPr/>
        <p:txBody>
          <a:bodyPr>
            <a:noAutofit/>
          </a:bodyPr>
          <a:lstStyle/>
          <a:p>
            <a:r>
              <a:rPr lang="ja-JP" altLang="en-US" sz="5400" dirty="0"/>
              <a:t>各問題について、ひとつの班が発表します</a:t>
            </a:r>
            <a:endParaRPr lang="en-US" altLang="ja-JP" sz="5400" dirty="0"/>
          </a:p>
          <a:p>
            <a:r>
              <a:rPr lang="ja-JP" altLang="en-US" sz="5400" dirty="0"/>
              <a:t>指名された班は大きな声で発表してください</a:t>
            </a:r>
            <a:endParaRPr lang="en-US" altLang="ja-JP" sz="5400" dirty="0"/>
          </a:p>
          <a:p>
            <a:r>
              <a:rPr lang="ja-JP" altLang="en-US" sz="5400" dirty="0"/>
              <a:t>他の人はメモしてください</a:t>
            </a:r>
          </a:p>
        </p:txBody>
      </p:sp>
    </p:spTree>
    <p:extLst>
      <p:ext uri="{BB962C8B-B14F-4D97-AF65-F5344CB8AC3E}">
        <p14:creationId xmlns:p14="http://schemas.microsoft.com/office/powerpoint/2010/main" val="1171035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④</a:t>
            </a:r>
            <a:r>
              <a:rPr lang="ja-JP" altLang="en-US" dirty="0" smtClean="0"/>
              <a:t>について</a:t>
            </a:r>
            <a:endParaRPr kumimoji="1" lang="ja-JP" altLang="en-US" dirty="0"/>
          </a:p>
        </p:txBody>
      </p:sp>
      <p:sp>
        <p:nvSpPr>
          <p:cNvPr id="3" name="コンテンツ プレースホルダー 2"/>
          <p:cNvSpPr>
            <a:spLocks noGrp="1"/>
          </p:cNvSpPr>
          <p:nvPr>
            <p:ph idx="1"/>
          </p:nvPr>
        </p:nvSpPr>
        <p:spPr/>
        <p:txBody>
          <a:bodyPr>
            <a:noAutofit/>
          </a:bodyPr>
          <a:lstStyle/>
          <a:p>
            <a:r>
              <a:rPr lang="ja-JP" altLang="en-US" sz="3200" dirty="0"/>
              <a:t>新車発表会を見に来ているのだから興味があって当然、世間の評判にはならない</a:t>
            </a:r>
            <a:endParaRPr lang="en-US" altLang="ja-JP" sz="3200" dirty="0"/>
          </a:p>
          <a:p>
            <a:r>
              <a:rPr lang="ja-JP" altLang="en-US" sz="3200" dirty="0"/>
              <a:t>発表会場でアンケートしたら、悪い意見は言いにくい</a:t>
            </a:r>
            <a:endParaRPr lang="en-US" altLang="ja-JP" sz="3200" dirty="0"/>
          </a:p>
          <a:p>
            <a:r>
              <a:rPr lang="ja-JP" altLang="en-US" sz="3200" dirty="0"/>
              <a:t>何人の人に聞いたか分からない</a:t>
            </a:r>
            <a:endParaRPr lang="en-US" altLang="ja-JP" sz="3200" dirty="0"/>
          </a:p>
          <a:p>
            <a:r>
              <a:rPr lang="ja-JP" altLang="en-US" sz="3200" dirty="0"/>
              <a:t>アンケートを答えた人の中に、身内（開発企業関係者）が含まれているかも</a:t>
            </a:r>
            <a:endParaRPr lang="en-US" altLang="ja-JP" sz="3200" dirty="0"/>
          </a:p>
          <a:p>
            <a:r>
              <a:rPr lang="ja-JP" altLang="en-US" sz="3200" dirty="0"/>
              <a:t>検討するは本気かどうかわからない</a:t>
            </a:r>
            <a:endParaRPr lang="en-US" altLang="ja-JP" sz="3200" dirty="0"/>
          </a:p>
        </p:txBody>
      </p:sp>
    </p:spTree>
    <p:extLst>
      <p:ext uri="{BB962C8B-B14F-4D97-AF65-F5344CB8AC3E}">
        <p14:creationId xmlns:p14="http://schemas.microsoft.com/office/powerpoint/2010/main" val="2515952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87213"/>
            <a:ext cx="10515600" cy="1325563"/>
          </a:xfrm>
        </p:spPr>
        <p:txBody>
          <a:bodyPr>
            <a:normAutofit/>
          </a:bodyPr>
          <a:lstStyle/>
          <a:p>
            <a:r>
              <a:rPr lang="ja-JP" altLang="en-US" sz="4000" dirty="0">
                <a:latin typeface="+mj-ea"/>
              </a:rPr>
              <a:t>クリティカルシンキングとは</a:t>
            </a:r>
          </a:p>
        </p:txBody>
      </p:sp>
      <p:sp>
        <p:nvSpPr>
          <p:cNvPr id="3" name="コンテンツ プレースホルダー 2"/>
          <p:cNvSpPr>
            <a:spLocks noGrp="1"/>
          </p:cNvSpPr>
          <p:nvPr>
            <p:ph idx="1"/>
          </p:nvPr>
        </p:nvSpPr>
        <p:spPr>
          <a:xfrm>
            <a:off x="766192" y="1124744"/>
            <a:ext cx="10515600" cy="4351338"/>
          </a:xfrm>
        </p:spPr>
        <p:txBody>
          <a:bodyPr>
            <a:normAutofit/>
          </a:bodyPr>
          <a:lstStyle/>
          <a:p>
            <a:r>
              <a:rPr lang="ja-JP" altLang="en-US" sz="3200" dirty="0"/>
              <a:t>日本語では批判的思考</a:t>
            </a:r>
            <a:endParaRPr lang="ja-JP" altLang="en-US" sz="3200" i="1" dirty="0"/>
          </a:p>
        </p:txBody>
      </p:sp>
      <p:sp>
        <p:nvSpPr>
          <p:cNvPr id="4" name="テキスト ボックス 3"/>
          <p:cNvSpPr txBox="1"/>
          <p:nvPr/>
        </p:nvSpPr>
        <p:spPr>
          <a:xfrm>
            <a:off x="2135560" y="1772816"/>
            <a:ext cx="8352928" cy="4154984"/>
          </a:xfrm>
          <a:prstGeom prst="rect">
            <a:avLst/>
          </a:prstGeom>
          <a:noFill/>
        </p:spPr>
        <p:txBody>
          <a:bodyPr wrap="square" rtlCol="0">
            <a:spAutoFit/>
          </a:bodyPr>
          <a:lstStyle/>
          <a:p>
            <a:r>
              <a:rPr lang="ja-JP" altLang="en-US" sz="4400" u="heavy" dirty="0">
                <a:uFill>
                  <a:solidFill>
                    <a:srgbClr val="C00000"/>
                  </a:solidFill>
                </a:uFill>
              </a:rPr>
              <a:t>証拠に基づき論理的に考えること</a:t>
            </a:r>
            <a:r>
              <a:rPr lang="ja-JP" altLang="en-US" sz="4400" dirty="0"/>
              <a:t>、</a:t>
            </a:r>
            <a:r>
              <a:rPr lang="ja-JP" altLang="en-US" sz="4400" u="heavy" dirty="0">
                <a:uFill>
                  <a:solidFill>
                    <a:srgbClr val="C00000"/>
                  </a:solidFill>
                </a:uFill>
              </a:rPr>
              <a:t>自分の考えに誤りや偏りがないか内省すること</a:t>
            </a:r>
            <a:r>
              <a:rPr lang="ja-JP" altLang="en-US" sz="4400" dirty="0"/>
              <a:t>などを意味している。膨大な情報を適切に読み解き活用できるリテラシーの基盤となる、現代社会の鍵概念である。</a:t>
            </a:r>
          </a:p>
        </p:txBody>
      </p:sp>
    </p:spTree>
    <p:extLst>
      <p:ext uri="{BB962C8B-B14F-4D97-AF65-F5344CB8AC3E}">
        <p14:creationId xmlns:p14="http://schemas.microsoft.com/office/powerpoint/2010/main" val="35949349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⑤について</a:t>
            </a:r>
            <a:endParaRPr kumimoji="1" lang="ja-JP" altLang="en-US" dirty="0"/>
          </a:p>
        </p:txBody>
      </p:sp>
      <p:sp>
        <p:nvSpPr>
          <p:cNvPr id="3" name="コンテンツ プレースホルダー 2"/>
          <p:cNvSpPr>
            <a:spLocks noGrp="1"/>
          </p:cNvSpPr>
          <p:nvPr>
            <p:ph idx="1"/>
          </p:nvPr>
        </p:nvSpPr>
        <p:spPr/>
        <p:txBody>
          <a:bodyPr>
            <a:noAutofit/>
          </a:bodyPr>
          <a:lstStyle/>
          <a:p>
            <a:r>
              <a:rPr lang="ja-JP" altLang="en-US" sz="3200" dirty="0"/>
              <a:t>血液型性格判断が好きな人だけからデータをとっている</a:t>
            </a:r>
            <a:endParaRPr lang="en-US" altLang="ja-JP" sz="3200" dirty="0"/>
          </a:p>
          <a:p>
            <a:r>
              <a:rPr lang="ja-JP" altLang="en-US" sz="3200" dirty="0"/>
              <a:t>本を読んでその通りと思った人だけが返事した</a:t>
            </a:r>
            <a:endParaRPr lang="en-US" altLang="ja-JP" sz="3200" dirty="0"/>
          </a:p>
          <a:p>
            <a:r>
              <a:rPr lang="ja-JP" altLang="en-US" sz="3200" dirty="0"/>
              <a:t>几帳面やおおざっぱは基準が難しい。どちらとも言えない人が本に書いてある内容に流されて答えた可能性がある</a:t>
            </a:r>
            <a:endParaRPr lang="en-US" altLang="ja-JP" sz="3200" dirty="0"/>
          </a:p>
          <a:p>
            <a:r>
              <a:rPr lang="ja-JP" altLang="en-US" sz="3200" dirty="0"/>
              <a:t>本に書いてある性格が当てはまらない人は、最後まで読まないだろうし、アンケートは送らない</a:t>
            </a:r>
            <a:endParaRPr lang="en-US" altLang="ja-JP" sz="3200" dirty="0"/>
          </a:p>
          <a:p>
            <a:endParaRPr lang="en-US" altLang="ja-JP" sz="3200" dirty="0"/>
          </a:p>
          <a:p>
            <a:endParaRPr lang="ja-JP" altLang="en-US" sz="3200" dirty="0"/>
          </a:p>
        </p:txBody>
      </p:sp>
    </p:spTree>
    <p:extLst>
      <p:ext uri="{BB962C8B-B14F-4D97-AF65-F5344CB8AC3E}">
        <p14:creationId xmlns:p14="http://schemas.microsoft.com/office/powerpoint/2010/main" val="26762353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400" dirty="0"/>
              <a:t>⑥について</a:t>
            </a:r>
          </a:p>
        </p:txBody>
      </p:sp>
      <p:sp>
        <p:nvSpPr>
          <p:cNvPr id="3" name="コンテンツ プレースホルダー 2"/>
          <p:cNvSpPr>
            <a:spLocks noGrp="1"/>
          </p:cNvSpPr>
          <p:nvPr>
            <p:ph idx="1"/>
          </p:nvPr>
        </p:nvSpPr>
        <p:spPr/>
        <p:txBody>
          <a:bodyPr>
            <a:noAutofit/>
          </a:bodyPr>
          <a:lstStyle/>
          <a:p>
            <a:r>
              <a:rPr lang="ja-JP" altLang="en-US" sz="3000" dirty="0"/>
              <a:t>嫌いと尊敬は別、尊敬していても嫌いかもしれない</a:t>
            </a:r>
            <a:endParaRPr lang="en-US" altLang="ja-JP" sz="3000" dirty="0"/>
          </a:p>
          <a:p>
            <a:r>
              <a:rPr lang="ja-JP" altLang="en-US" sz="3000" dirty="0"/>
              <a:t>インタビューで尊敬していないは言いにくい</a:t>
            </a:r>
            <a:endParaRPr lang="en-US" altLang="ja-JP" sz="3000" dirty="0"/>
          </a:p>
          <a:p>
            <a:r>
              <a:rPr lang="ja-JP" altLang="en-US" sz="3000" dirty="0"/>
              <a:t>父親は自虐ネタでおもしろおかしく答えている？</a:t>
            </a:r>
            <a:endParaRPr lang="en-US" altLang="ja-JP" sz="3000" dirty="0"/>
          </a:p>
          <a:p>
            <a:r>
              <a:rPr lang="ja-JP" altLang="en-US" sz="3000" dirty="0"/>
              <a:t>娘のいない人に聞いていたかも</a:t>
            </a:r>
            <a:endParaRPr lang="en-US" altLang="ja-JP" sz="3000" dirty="0"/>
          </a:p>
          <a:p>
            <a:r>
              <a:rPr lang="ja-JP" altLang="en-US" sz="3000" dirty="0"/>
              <a:t>どのような場所、状況でアンケートしたかわからない。本音を言えるような状況だったか？</a:t>
            </a:r>
            <a:endParaRPr lang="en-US" altLang="ja-JP" sz="3000" dirty="0"/>
          </a:p>
          <a:p>
            <a:r>
              <a:rPr lang="ja-JP" altLang="en-US" sz="3000" dirty="0"/>
              <a:t>アンケートの聴き方がこのような答を誘導するような質問ではなかったか？</a:t>
            </a:r>
          </a:p>
        </p:txBody>
      </p:sp>
    </p:spTree>
    <p:extLst>
      <p:ext uri="{BB962C8B-B14F-4D97-AF65-F5344CB8AC3E}">
        <p14:creationId xmlns:p14="http://schemas.microsoft.com/office/powerpoint/2010/main" val="38194665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振り返りシートの記入</a:t>
            </a:r>
          </a:p>
        </p:txBody>
      </p:sp>
      <p:sp>
        <p:nvSpPr>
          <p:cNvPr id="3" name="コンテンツ プレースホルダー 2"/>
          <p:cNvSpPr>
            <a:spLocks noGrp="1"/>
          </p:cNvSpPr>
          <p:nvPr>
            <p:ph idx="1"/>
          </p:nvPr>
        </p:nvSpPr>
        <p:spPr/>
        <p:txBody>
          <a:bodyPr>
            <a:normAutofit/>
          </a:bodyPr>
          <a:lstStyle/>
          <a:p>
            <a:r>
              <a:rPr lang="ja-JP" altLang="en-US" sz="4800" dirty="0"/>
              <a:t>書いて提出</a:t>
            </a:r>
          </a:p>
        </p:txBody>
      </p:sp>
    </p:spTree>
    <p:extLst>
      <p:ext uri="{BB962C8B-B14F-4D97-AF65-F5344CB8AC3E}">
        <p14:creationId xmlns:p14="http://schemas.microsoft.com/office/powerpoint/2010/main" val="2206765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63352" y="980728"/>
            <a:ext cx="11737304" cy="4351338"/>
          </a:xfrm>
        </p:spPr>
        <p:txBody>
          <a:bodyPr>
            <a:noAutofit/>
          </a:bodyPr>
          <a:lstStyle/>
          <a:p>
            <a:pPr marL="0" indent="0">
              <a:buNone/>
            </a:pPr>
            <a:r>
              <a:rPr lang="ja-JP" altLang="ja-JP" sz="4400" dirty="0"/>
              <a:t>【本日の目標】</a:t>
            </a:r>
          </a:p>
          <a:p>
            <a:pPr marL="0" indent="0">
              <a:buNone/>
            </a:pPr>
            <a:r>
              <a:rPr lang="ja-JP" altLang="ja-JP" sz="4400" b="1" dirty="0" smtClean="0"/>
              <a:t>データ</a:t>
            </a:r>
            <a:r>
              <a:rPr lang="ja-JP" altLang="ja-JP" sz="4400" b="1" dirty="0"/>
              <a:t>の分析を通して資料延滞の傾向や特徴を捉え，判断する力をつける</a:t>
            </a:r>
            <a:endParaRPr lang="ja-JP" altLang="ja-JP" sz="4400" dirty="0"/>
          </a:p>
          <a:p>
            <a:pPr marL="0" indent="0">
              <a:buNone/>
            </a:pPr>
            <a:endParaRPr lang="en-US" altLang="ja-JP" dirty="0" smtClean="0"/>
          </a:p>
          <a:p>
            <a:pPr marL="0" indent="0">
              <a:buNone/>
            </a:pPr>
            <a:r>
              <a:rPr lang="ja-JP" altLang="ja-JP" sz="4400" dirty="0" smtClean="0"/>
              <a:t>【</a:t>
            </a:r>
            <a:r>
              <a:rPr lang="ja-JP" altLang="ja-JP" sz="4400" dirty="0"/>
              <a:t>最終的に身に付けたい力（</a:t>
            </a:r>
            <a:r>
              <a:rPr lang="en-US" altLang="ja-JP" sz="4400" dirty="0"/>
              <a:t>SW-</a:t>
            </a:r>
            <a:r>
              <a:rPr lang="en-US" altLang="ja-JP" sz="4400" dirty="0" err="1"/>
              <a:t>ingSLC</a:t>
            </a:r>
            <a:r>
              <a:rPr lang="ja-JP" altLang="ja-JP" sz="4400" dirty="0"/>
              <a:t>）】</a:t>
            </a:r>
          </a:p>
          <a:p>
            <a:pPr marL="0" indent="0">
              <a:buNone/>
            </a:pPr>
            <a:r>
              <a:rPr lang="ja-JP" altLang="ja-JP" sz="4400" b="1" dirty="0" smtClean="0"/>
              <a:t>情報</a:t>
            </a:r>
            <a:r>
              <a:rPr lang="ja-JP" altLang="ja-JP" sz="4400" b="1" dirty="0"/>
              <a:t>分析力：身の回りの統計（数字）について，その背景などを吟味できるようになる。</a:t>
            </a:r>
            <a:endParaRPr lang="ja-JP" altLang="ja-JP" sz="4400" dirty="0"/>
          </a:p>
        </p:txBody>
      </p:sp>
    </p:spTree>
    <p:extLst>
      <p:ext uri="{BB962C8B-B14F-4D97-AF65-F5344CB8AC3E}">
        <p14:creationId xmlns:p14="http://schemas.microsoft.com/office/powerpoint/2010/main" val="3007999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平均点で比べてもいいのか？</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sz="8000" dirty="0" smtClean="0"/>
              <a:t>考えてみよう①を各自</a:t>
            </a:r>
            <a:r>
              <a:rPr lang="ja-JP" altLang="en-US" sz="8000" dirty="0"/>
              <a:t>考えてください</a:t>
            </a:r>
            <a:endParaRPr lang="en-US" altLang="ja-JP" sz="8000" dirty="0"/>
          </a:p>
          <a:p>
            <a:pPr marL="0" indent="0">
              <a:buNone/>
            </a:pPr>
            <a:r>
              <a:rPr lang="ja-JP" altLang="en-US" sz="8000" dirty="0">
                <a:solidFill>
                  <a:srgbClr val="FF0000"/>
                </a:solidFill>
              </a:rPr>
              <a:t>　　３分</a:t>
            </a:r>
          </a:p>
        </p:txBody>
      </p:sp>
    </p:spTree>
    <p:extLst>
      <p:ext uri="{BB962C8B-B14F-4D97-AF65-F5344CB8AC3E}">
        <p14:creationId xmlns:p14="http://schemas.microsoft.com/office/powerpoint/2010/main" val="2353828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19536" y="692696"/>
            <a:ext cx="8229600" cy="5400600"/>
          </a:xfrm>
          <a:solidFill>
            <a:schemeClr val="bg1"/>
          </a:solidFill>
        </p:spPr>
        <p:txBody>
          <a:bodyPr>
            <a:noAutofit/>
          </a:bodyPr>
          <a:lstStyle/>
          <a:p>
            <a:r>
              <a:rPr lang="ja-JP" altLang="en-US" sz="6600" dirty="0"/>
              <a:t>グループの中で意見をまとめて、シートにまとめてください。</a:t>
            </a:r>
            <a:r>
              <a:rPr lang="en-US" altLang="ja-JP" sz="6600" dirty="0"/>
              <a:t/>
            </a:r>
            <a:br>
              <a:rPr lang="en-US" altLang="ja-JP" sz="6600" dirty="0"/>
            </a:br>
            <a:r>
              <a:rPr lang="ja-JP" altLang="en-US" sz="6600" dirty="0"/>
              <a:t>発表してもらいます</a:t>
            </a:r>
            <a:r>
              <a:rPr lang="en-US" altLang="ja-JP" sz="6600" dirty="0"/>
              <a:t/>
            </a:r>
            <a:br>
              <a:rPr lang="en-US" altLang="ja-JP" sz="6600" dirty="0"/>
            </a:br>
            <a:r>
              <a:rPr lang="ja-JP" altLang="en-US" sz="6600" dirty="0">
                <a:solidFill>
                  <a:srgbClr val="FF0000"/>
                </a:solidFill>
              </a:rPr>
              <a:t>５分</a:t>
            </a:r>
          </a:p>
        </p:txBody>
      </p:sp>
    </p:spTree>
    <p:extLst>
      <p:ext uri="{BB962C8B-B14F-4D97-AF65-F5344CB8AC3E}">
        <p14:creationId xmlns:p14="http://schemas.microsoft.com/office/powerpoint/2010/main" val="40375048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73909" y="1020461"/>
            <a:ext cx="12156700" cy="5344796"/>
          </a:xfrm>
          <a:prstGeom prst="rect">
            <a:avLst/>
          </a:prstGeom>
        </p:spPr>
        <p:txBody>
          <a:bodyPr wrap="square">
            <a:spAutoFit/>
          </a:bodyPr>
          <a:lstStyle/>
          <a:p>
            <a:r>
              <a:rPr lang="ja-JP" altLang="en-US" sz="3733" b="1" u="sng" dirty="0">
                <a:latin typeface="メイリオ" panose="020B0604030504040204" pitchFamily="50" charset="-128"/>
                <a:ea typeface="メイリオ" panose="020B0604030504040204" pitchFamily="50" charset="-128"/>
              </a:rPr>
              <a:t>司会</a:t>
            </a:r>
            <a:endParaRPr lang="en-US" altLang="ja-JP" sz="3733" b="1" u="sng" dirty="0">
              <a:latin typeface="メイリオ" panose="020B0604030504040204" pitchFamily="50" charset="-128"/>
              <a:ea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①テーマ</a:t>
            </a:r>
            <a:r>
              <a:rPr lang="ja-JP" altLang="en-US" sz="3200" dirty="0">
                <a:latin typeface="メイリオ" panose="020B0604030504040204" pitchFamily="50" charset="-128"/>
                <a:ea typeface="メイリオ" panose="020B0604030504040204" pitchFamily="50" charset="-128"/>
              </a:rPr>
              <a:t>の確認　</a:t>
            </a:r>
            <a:r>
              <a:rPr lang="ja-JP" altLang="ja-JP" sz="3200" dirty="0">
                <a:latin typeface="メイリオ" panose="020B0604030504040204" pitchFamily="50" charset="-128"/>
                <a:ea typeface="メイリオ" panose="020B0604030504040204" pitchFamily="50" charset="-128"/>
              </a:rPr>
              <a:t>②話</a:t>
            </a:r>
            <a:r>
              <a:rPr lang="ja-JP" altLang="en-US" sz="3200" dirty="0">
                <a:latin typeface="メイリオ" panose="020B0604030504040204" pitchFamily="50" charset="-128"/>
                <a:ea typeface="メイリオ" panose="020B0604030504040204" pitchFamily="50" charset="-128"/>
              </a:rPr>
              <a:t>す</a:t>
            </a:r>
            <a:r>
              <a:rPr lang="ja-JP" altLang="ja-JP" sz="3200" dirty="0">
                <a:latin typeface="メイリオ" panose="020B0604030504040204" pitchFamily="50" charset="-128"/>
                <a:ea typeface="メイリオ" panose="020B0604030504040204" pitchFamily="50" charset="-128"/>
              </a:rPr>
              <a:t>順番を決める</a:t>
            </a:r>
            <a:r>
              <a:rPr lang="ja-JP" altLang="en-US" sz="3200" dirty="0">
                <a:latin typeface="メイリオ" panose="020B0604030504040204" pitchFamily="50" charset="-128"/>
                <a:ea typeface="メイリオ" panose="020B0604030504040204" pitchFamily="50" charset="-128"/>
              </a:rPr>
              <a:t>・</a:t>
            </a:r>
            <a:r>
              <a:rPr lang="ja-JP" altLang="ja-JP" sz="3200" dirty="0">
                <a:latin typeface="メイリオ" panose="020B0604030504040204" pitchFamily="50" charset="-128"/>
                <a:ea typeface="メイリオ" panose="020B0604030504040204" pitchFamily="50" charset="-128"/>
              </a:rPr>
              <a:t>意見の少ない人</a:t>
            </a:r>
            <a:r>
              <a:rPr lang="ja-JP" altLang="en-US" sz="3200" dirty="0">
                <a:latin typeface="メイリオ" panose="020B0604030504040204" pitchFamily="50" charset="-128"/>
                <a:ea typeface="メイリオ" panose="020B0604030504040204" pitchFamily="50" charset="-128"/>
              </a:rPr>
              <a:t>を</a:t>
            </a:r>
            <a:r>
              <a:rPr lang="ja-JP" altLang="ja-JP" sz="3200" dirty="0">
                <a:latin typeface="メイリオ" panose="020B0604030504040204" pitchFamily="50" charset="-128"/>
                <a:ea typeface="メイリオ" panose="020B0604030504040204" pitchFamily="50" charset="-128"/>
              </a:rPr>
              <a:t>促す</a:t>
            </a:r>
          </a:p>
          <a:p>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③意見をまとめる、同意を得る</a:t>
            </a:r>
            <a:endParaRPr lang="en-US" altLang="ja-JP" sz="3200" dirty="0">
              <a:latin typeface="メイリオ" panose="020B0604030504040204" pitchFamily="50" charset="-128"/>
              <a:ea typeface="メイリオ" panose="020B0604030504040204" pitchFamily="50" charset="-128"/>
            </a:endParaRPr>
          </a:p>
          <a:p>
            <a:r>
              <a:rPr lang="ja-JP" altLang="en-US" sz="3733" b="1" u="sng" dirty="0">
                <a:latin typeface="メイリオ" panose="020B0604030504040204" pitchFamily="50" charset="-128"/>
                <a:ea typeface="メイリオ" panose="020B0604030504040204" pitchFamily="50" charset="-128"/>
              </a:rPr>
              <a:t>タイムキーパー</a:t>
            </a:r>
            <a:endParaRPr lang="en-US" altLang="ja-JP" sz="3733" b="1" u="sng" dirty="0">
              <a:latin typeface="メイリオ" panose="020B0604030504040204" pitchFamily="50" charset="-128"/>
              <a:ea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①ワークの開始と終了の時間を確認する</a:t>
            </a:r>
          </a:p>
          <a:p>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②時間内に話し合いが終了するように進行の調整</a:t>
            </a:r>
            <a:endParaRPr lang="en-US" altLang="ja-JP" sz="3200" dirty="0">
              <a:latin typeface="メイリオ" panose="020B0604030504040204" pitchFamily="50" charset="-128"/>
              <a:ea typeface="メイリオ" panose="020B0604030504040204" pitchFamily="50" charset="-128"/>
            </a:endParaRPr>
          </a:p>
          <a:p>
            <a:r>
              <a:rPr lang="ja-JP" altLang="en-US" sz="3733" b="1" u="sng" dirty="0">
                <a:latin typeface="メイリオ" panose="020B0604030504040204" pitchFamily="50" charset="-128"/>
                <a:ea typeface="メイリオ" panose="020B0604030504040204" pitchFamily="50" charset="-128"/>
              </a:rPr>
              <a:t>記録者</a:t>
            </a:r>
            <a:endParaRPr lang="en-US" altLang="ja-JP" sz="3733" b="1" u="sng" dirty="0">
              <a:latin typeface="メイリオ" panose="020B0604030504040204" pitchFamily="50" charset="-128"/>
              <a:ea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①文章は短く端的に</a:t>
            </a:r>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②発表者が発表しやすい資料を目指す</a:t>
            </a:r>
            <a:endParaRPr lang="en-US" altLang="ja-JP" sz="3200" dirty="0">
              <a:latin typeface="メイリオ" panose="020B0604030504040204" pitchFamily="50" charset="-128"/>
              <a:ea typeface="メイリオ" panose="020B0604030504040204" pitchFamily="50" charset="-128"/>
            </a:endParaRPr>
          </a:p>
          <a:p>
            <a:r>
              <a:rPr lang="ja-JP" altLang="en-US" sz="3733" b="1" u="sng" dirty="0">
                <a:latin typeface="メイリオ" panose="020B0604030504040204" pitchFamily="50" charset="-128"/>
                <a:ea typeface="メイリオ" panose="020B0604030504040204" pitchFamily="50" charset="-128"/>
              </a:rPr>
              <a:t>発表者</a:t>
            </a:r>
            <a:endParaRPr lang="en-US" altLang="ja-JP" sz="3733" b="1" u="sng" dirty="0">
              <a:latin typeface="メイリオ" panose="020B0604030504040204" pitchFamily="50" charset="-128"/>
              <a:ea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①とにかく教室全体に聞こえるように大きな声で</a:t>
            </a:r>
            <a:r>
              <a:rPr lang="ja-JP" altLang="en-US" sz="3200" dirty="0">
                <a:latin typeface="メイリオ" panose="020B0604030504040204" pitchFamily="50" charset="-128"/>
                <a:ea typeface="メイリオ" panose="020B0604030504040204" pitchFamily="50" charset="-128"/>
              </a:rPr>
              <a:t>簡潔に</a:t>
            </a:r>
            <a:endParaRPr lang="ja-JP" altLang="ja-JP" sz="3200" dirty="0">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3887755" y="76614"/>
            <a:ext cx="4050795" cy="913007"/>
          </a:xfrm>
          <a:prstGeom prst="rect">
            <a:avLst/>
          </a:prstGeom>
          <a:noFill/>
        </p:spPr>
        <p:txBody>
          <a:bodyPr wrap="square" rtlCol="0">
            <a:spAutoFit/>
          </a:bodyPr>
          <a:lstStyle/>
          <a:p>
            <a:pPr algn="r"/>
            <a:r>
              <a:rPr lang="ja-JP" altLang="en-US" sz="5333" dirty="0">
                <a:latin typeface="メイリオ" panose="020B0604030504040204" pitchFamily="50" charset="-128"/>
                <a:ea typeface="メイリオ" panose="020B0604030504040204" pitchFamily="50" charset="-128"/>
              </a:rPr>
              <a:t>本日の役割</a:t>
            </a:r>
          </a:p>
        </p:txBody>
      </p:sp>
    </p:spTree>
    <p:extLst>
      <p:ext uri="{BB962C8B-B14F-4D97-AF65-F5344CB8AC3E}">
        <p14:creationId xmlns:p14="http://schemas.microsoft.com/office/powerpoint/2010/main" val="4259742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4800" dirty="0"/>
              <a:t>ひとつの班が代表して発表</a:t>
            </a:r>
          </a:p>
        </p:txBody>
      </p:sp>
      <p:sp>
        <p:nvSpPr>
          <p:cNvPr id="3" name="コンテンツ プレースホルダー 2"/>
          <p:cNvSpPr>
            <a:spLocks noGrp="1"/>
          </p:cNvSpPr>
          <p:nvPr>
            <p:ph idx="1"/>
          </p:nvPr>
        </p:nvSpPr>
        <p:spPr>
          <a:xfrm>
            <a:off x="1981200" y="1219200"/>
            <a:ext cx="8229600" cy="1417712"/>
          </a:xfrm>
        </p:spPr>
        <p:txBody>
          <a:bodyPr>
            <a:normAutofit/>
          </a:bodyPr>
          <a:lstStyle/>
          <a:p>
            <a:r>
              <a:rPr lang="ja-JP" altLang="en-US" sz="6000" dirty="0"/>
              <a:t>発表後には必ず拍手</a:t>
            </a:r>
          </a:p>
        </p:txBody>
      </p:sp>
      <p:sp>
        <p:nvSpPr>
          <p:cNvPr id="4" name="テキスト ボックス 3"/>
          <p:cNvSpPr txBox="1"/>
          <p:nvPr/>
        </p:nvSpPr>
        <p:spPr>
          <a:xfrm>
            <a:off x="3503712" y="5085185"/>
            <a:ext cx="3586238" cy="1200329"/>
          </a:xfrm>
          <a:prstGeom prst="rect">
            <a:avLst/>
          </a:prstGeom>
          <a:noFill/>
        </p:spPr>
        <p:txBody>
          <a:bodyPr wrap="none" rtlCol="0">
            <a:spAutoFit/>
          </a:bodyPr>
          <a:lstStyle/>
          <a:p>
            <a:r>
              <a:rPr lang="ja-JP" altLang="en-US" sz="7200" dirty="0">
                <a:solidFill>
                  <a:srgbClr val="FF0000"/>
                </a:solidFill>
              </a:rPr>
              <a:t>３分程度</a:t>
            </a:r>
          </a:p>
        </p:txBody>
      </p:sp>
    </p:spTree>
    <p:extLst>
      <p:ext uri="{BB962C8B-B14F-4D97-AF65-F5344CB8AC3E}">
        <p14:creationId xmlns:p14="http://schemas.microsoft.com/office/powerpoint/2010/main" val="3119483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4400" dirty="0"/>
              <a:t>数字を使った方が説得力が増す</a:t>
            </a:r>
          </a:p>
        </p:txBody>
      </p:sp>
      <p:sp>
        <p:nvSpPr>
          <p:cNvPr id="3" name="コンテンツ プレースホルダー 2"/>
          <p:cNvSpPr>
            <a:spLocks noGrp="1"/>
          </p:cNvSpPr>
          <p:nvPr>
            <p:ph idx="1"/>
          </p:nvPr>
        </p:nvSpPr>
        <p:spPr>
          <a:xfrm>
            <a:off x="1703512" y="1683792"/>
            <a:ext cx="8784976" cy="4937760"/>
          </a:xfrm>
        </p:spPr>
        <p:txBody>
          <a:bodyPr>
            <a:normAutofit/>
          </a:bodyPr>
          <a:lstStyle/>
          <a:p>
            <a:r>
              <a:rPr lang="ja-JP" altLang="en-US" sz="5400" dirty="0"/>
              <a:t>平均点を基準にすると</a:t>
            </a:r>
            <a:r>
              <a:rPr lang="en-US" altLang="ja-JP" sz="5400" dirty="0"/>
              <a:t>A</a:t>
            </a:r>
            <a:r>
              <a:rPr lang="ja-JP" altLang="en-US" sz="5400" dirty="0"/>
              <a:t>班は平均点より高い生徒が８人、</a:t>
            </a:r>
            <a:r>
              <a:rPr lang="en-US" altLang="ja-JP" sz="5400" dirty="0"/>
              <a:t>B</a:t>
            </a:r>
            <a:r>
              <a:rPr lang="ja-JP" altLang="en-US" sz="5400" dirty="0"/>
              <a:t>班は２人しかいない。だから</a:t>
            </a:r>
            <a:r>
              <a:rPr lang="en-US" altLang="ja-JP" sz="5400" dirty="0"/>
              <a:t>A</a:t>
            </a:r>
            <a:r>
              <a:rPr lang="ja-JP" altLang="en-US" sz="5400" dirty="0"/>
              <a:t>班の方がよく頑張っている。</a:t>
            </a:r>
            <a:endParaRPr lang="ja-JP" altLang="en-US" sz="6000" dirty="0"/>
          </a:p>
        </p:txBody>
      </p:sp>
    </p:spTree>
    <p:extLst>
      <p:ext uri="{BB962C8B-B14F-4D97-AF65-F5344CB8AC3E}">
        <p14:creationId xmlns:p14="http://schemas.microsoft.com/office/powerpoint/2010/main" val="3216840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normAutofit/>
          </a:bodyPr>
          <a:lstStyle/>
          <a:p>
            <a:pPr marL="0" indent="0">
              <a:buNone/>
            </a:pPr>
            <a:r>
              <a:rPr lang="ja-JP" altLang="en-US" sz="11500" dirty="0"/>
              <a:t>プリントを見てください</a:t>
            </a:r>
          </a:p>
        </p:txBody>
      </p:sp>
    </p:spTree>
    <p:extLst>
      <p:ext uri="{BB962C8B-B14F-4D97-AF65-F5344CB8AC3E}">
        <p14:creationId xmlns:p14="http://schemas.microsoft.com/office/powerpoint/2010/main" val="37451520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819</TotalTime>
  <Words>1290</Words>
  <Application>Microsoft Office PowerPoint</Application>
  <PresentationFormat>ワイド画面</PresentationFormat>
  <Paragraphs>128</Paragraphs>
  <Slides>22</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22</vt:i4>
      </vt:variant>
    </vt:vector>
  </HeadingPairs>
  <TitlesOfParts>
    <vt:vector size="33" baseType="lpstr">
      <vt:lpstr>ＭＳ Ｐゴシック</vt:lpstr>
      <vt:lpstr>ＭＳ 明朝</vt:lpstr>
      <vt:lpstr>Yu Gothic UI Semilight</vt:lpstr>
      <vt:lpstr>メイリオ</vt:lpstr>
      <vt:lpstr>游ゴシック</vt:lpstr>
      <vt:lpstr>游ゴシック Light</vt:lpstr>
      <vt:lpstr>Arial</vt:lpstr>
      <vt:lpstr>Calibri</vt:lpstr>
      <vt:lpstr>Century</vt:lpstr>
      <vt:lpstr>Times New Roman</vt:lpstr>
      <vt:lpstr>Office テーマ</vt:lpstr>
      <vt:lpstr>PowerPoint プレゼンテーション</vt:lpstr>
      <vt:lpstr>クリティカルシンキングとは</vt:lpstr>
      <vt:lpstr>PowerPoint プレゼンテーション</vt:lpstr>
      <vt:lpstr>平均点で比べてもいいのか？</vt:lpstr>
      <vt:lpstr>グループの中で意見をまとめて、シートにまとめてください。 発表してもらいます ５分</vt:lpstr>
      <vt:lpstr>PowerPoint プレゼンテーション</vt:lpstr>
      <vt:lpstr>ひとつの班が代表して発表</vt:lpstr>
      <vt:lpstr>数字を使った方が説得力が増す</vt:lpstr>
      <vt:lpstr>PowerPoint プレゼンテーション</vt:lpstr>
      <vt:lpstr>PowerPoint プレゼンテーション</vt:lpstr>
      <vt:lpstr>数字（統計）をみるときには</vt:lpstr>
      <vt:lpstr>考えてみよう②</vt:lpstr>
      <vt:lpstr>②③について</vt:lpstr>
      <vt:lpstr>②について</vt:lpstr>
      <vt:lpstr>③について</vt:lpstr>
      <vt:lpstr>④⑤⑥について話し合い・まとめ</vt:lpstr>
      <vt:lpstr>④⑤⑥について話し合い・まとめ</vt:lpstr>
      <vt:lpstr>発表</vt:lpstr>
      <vt:lpstr>④について</vt:lpstr>
      <vt:lpstr>⑤について</vt:lpstr>
      <vt:lpstr>⑥について</vt:lpstr>
      <vt:lpstr>振り返りシートの記入</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W-ingプラン　オリエンテーション</dc:title>
  <dc:creator>FJ-USER</dc:creator>
  <cp:lastModifiedBy>tsugawa</cp:lastModifiedBy>
  <cp:revision>79</cp:revision>
  <cp:lastPrinted>2015-08-31T07:44:32Z</cp:lastPrinted>
  <dcterms:created xsi:type="dcterms:W3CDTF">2015-04-14T06:46:46Z</dcterms:created>
  <dcterms:modified xsi:type="dcterms:W3CDTF">2021-07-02T06:13:23Z</dcterms:modified>
</cp:coreProperties>
</file>