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57" r:id="rId3"/>
    <p:sldId id="260" r:id="rId4"/>
    <p:sldId id="259" r:id="rId5"/>
    <p:sldId id="261" r:id="rId6"/>
    <p:sldId id="262" r:id="rId7"/>
    <p:sldId id="263" r:id="rId8"/>
    <p:sldId id="264" r:id="rId9"/>
    <p:sldId id="265" r:id="rId10"/>
    <p:sldId id="266" r:id="rId11"/>
    <p:sldId id="268" r:id="rId12"/>
    <p:sldId id="269" r:id="rId13"/>
    <p:sldId id="270" r:id="rId14"/>
    <p:sldId id="267" r:id="rId15"/>
    <p:sldId id="271" r:id="rId16"/>
    <p:sldId id="272" r:id="rId17"/>
    <p:sldId id="273" r:id="rId18"/>
    <p:sldId id="294" r:id="rId19"/>
    <p:sldId id="276" r:id="rId20"/>
    <p:sldId id="274" r:id="rId21"/>
    <p:sldId id="275" r:id="rId22"/>
    <p:sldId id="278" r:id="rId23"/>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板東 潤" initials="板東" lastIdx="2" clrIdx="0">
    <p:extLst>
      <p:ext uri="{19B8F6BF-5375-455C-9EA6-DF929625EA0E}">
        <p15:presenceInfo xmlns:p15="http://schemas.microsoft.com/office/powerpoint/2012/main" userId="S-1-5-21-299502267-1123561945-725345543-1324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6324" autoAdjust="0"/>
    <p:restoredTop sz="65799" autoAdjust="0"/>
  </p:normalViewPr>
  <p:slideViewPr>
    <p:cSldViewPr snapToGrid="0">
      <p:cViewPr varScale="1">
        <p:scale>
          <a:sx n="47" d="100"/>
          <a:sy n="47" d="100"/>
        </p:scale>
        <p:origin x="750"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34AA74E-84FF-4CA3-B98C-2289D3708E3E}" type="datetimeFigureOut">
              <a:rPr kumimoji="1" lang="ja-JP" altLang="en-US" smtClean="0"/>
              <a:t>2022/3/11</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5D058A5-74E6-4841-B01F-38D53CF753C0}" type="slidenum">
              <a:rPr kumimoji="1" lang="ja-JP" altLang="en-US" smtClean="0"/>
              <a:t>‹#›</a:t>
            </a:fld>
            <a:endParaRPr kumimoji="1" lang="ja-JP" altLang="en-US"/>
          </a:p>
        </p:txBody>
      </p:sp>
    </p:spTree>
    <p:extLst>
      <p:ext uri="{BB962C8B-B14F-4D97-AF65-F5344CB8AC3E}">
        <p14:creationId xmlns:p14="http://schemas.microsoft.com/office/powerpoint/2010/main" val="169951127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カテゴリーの分類で連想する問題点について</a:t>
            </a:r>
          </a:p>
        </p:txBody>
      </p:sp>
      <p:sp>
        <p:nvSpPr>
          <p:cNvPr id="4" name="スライド番号プレースホルダー 3"/>
          <p:cNvSpPr>
            <a:spLocks noGrp="1"/>
          </p:cNvSpPr>
          <p:nvPr>
            <p:ph type="sldNum" sz="quarter" idx="5"/>
          </p:nvPr>
        </p:nvSpPr>
        <p:spPr/>
        <p:txBody>
          <a:bodyPr/>
          <a:lstStyle/>
          <a:p>
            <a:fld id="{85D058A5-74E6-4841-B01F-38D53CF753C0}" type="slidenum">
              <a:rPr kumimoji="1" lang="ja-JP" altLang="en-US" smtClean="0"/>
              <a:t>2</a:t>
            </a:fld>
            <a:endParaRPr kumimoji="1" lang="ja-JP" altLang="en-US"/>
          </a:p>
        </p:txBody>
      </p:sp>
    </p:spTree>
    <p:extLst>
      <p:ext uri="{BB962C8B-B14F-4D97-AF65-F5344CB8AC3E}">
        <p14:creationId xmlns:p14="http://schemas.microsoft.com/office/powerpoint/2010/main" val="42645516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注意点　　各カテゴリーも地域に関する問題と関連させて考えること</a:t>
            </a:r>
            <a:endParaRPr kumimoji="1" lang="en-US" altLang="ja-JP" dirty="0"/>
          </a:p>
          <a:p>
            <a:r>
              <a:rPr kumimoji="1" lang="ja-JP" altLang="en-US" dirty="0"/>
              <a:t>産業は考えられれる範囲が広いので</a:t>
            </a:r>
            <a:r>
              <a:rPr kumimoji="1" lang="en-US" altLang="ja-JP" dirty="0"/>
              <a:t>2</a:t>
            </a:r>
            <a:r>
              <a:rPr kumimoji="1" lang="ja-JP" altLang="en-US" dirty="0"/>
              <a:t>グループが担当するようにした</a:t>
            </a:r>
            <a:endParaRPr kumimoji="1" lang="en-US" altLang="ja-JP" dirty="0"/>
          </a:p>
          <a:p>
            <a:r>
              <a:rPr kumimoji="1" lang="ja-JP" altLang="en-US" dirty="0"/>
              <a:t>産業：人々が生活する上で必要とされるものを生み出したり、提供したりする経済活動のこと</a:t>
            </a:r>
            <a:endParaRPr kumimoji="1" lang="en-US" altLang="ja-JP" dirty="0"/>
          </a:p>
          <a:p>
            <a:r>
              <a:rPr kumimoji="1" lang="ja-JP" altLang="en-US" dirty="0"/>
              <a:t>（工業　農業　商業　林業　観光業　第</a:t>
            </a:r>
            <a:r>
              <a:rPr kumimoji="1" lang="en-US" altLang="ja-JP" dirty="0"/>
              <a:t>6</a:t>
            </a:r>
            <a:r>
              <a:rPr kumimoji="1" lang="ja-JP" altLang="en-US" dirty="0"/>
              <a:t>次産業　地場産業　金融　保険　不動産　通信　サービス業など）</a:t>
            </a:r>
            <a:endParaRPr kumimoji="1" lang="en-US" altLang="ja-JP" dirty="0"/>
          </a:p>
          <a:p>
            <a:r>
              <a:rPr kumimoji="1" lang="ja-JP" altLang="en-US" dirty="0"/>
              <a:t>イメージがわきにくそうならキーワードを</a:t>
            </a:r>
          </a:p>
        </p:txBody>
      </p:sp>
      <p:sp>
        <p:nvSpPr>
          <p:cNvPr id="4" name="スライド番号プレースホルダー 3"/>
          <p:cNvSpPr>
            <a:spLocks noGrp="1"/>
          </p:cNvSpPr>
          <p:nvPr>
            <p:ph type="sldNum" sz="quarter" idx="5"/>
          </p:nvPr>
        </p:nvSpPr>
        <p:spPr/>
        <p:txBody>
          <a:bodyPr/>
          <a:lstStyle/>
          <a:p>
            <a:fld id="{85D058A5-74E6-4841-B01F-38D53CF753C0}" type="slidenum">
              <a:rPr kumimoji="1" lang="ja-JP" altLang="en-US" smtClean="0"/>
              <a:t>4</a:t>
            </a:fld>
            <a:endParaRPr kumimoji="1" lang="ja-JP" altLang="en-US"/>
          </a:p>
        </p:txBody>
      </p:sp>
    </p:spTree>
    <p:extLst>
      <p:ext uri="{BB962C8B-B14F-4D97-AF65-F5344CB8AC3E}">
        <p14:creationId xmlns:p14="http://schemas.microsoft.com/office/powerpoint/2010/main" val="5905128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人口減少や少子高齢化をテーマとする生徒が割といますが様々な要因が複雑に作用しており、解決することは容易ではありません。</a:t>
            </a:r>
            <a:endParaRPr kumimoji="1" lang="en-US" altLang="ja-JP" dirty="0"/>
          </a:p>
          <a:p>
            <a:r>
              <a:rPr kumimoji="1" lang="ja-JP" altLang="en-US" dirty="0"/>
              <a:t>それに、例えば、少子化は</a:t>
            </a:r>
            <a:r>
              <a:rPr kumimoji="1" lang="en-US" altLang="ja-JP" dirty="0"/>
              <a:t>10</a:t>
            </a:r>
            <a:r>
              <a:rPr kumimoji="1" lang="ja-JP" altLang="en-US" dirty="0"/>
              <a:t>年後確実にさらに悪化します。数十年後のための少子化対策よりも数年後の少子化に起因する様々な問題の解決について考えさせてください。そのあたりのことも説明をお願いします。</a:t>
            </a:r>
            <a:endParaRPr kumimoji="1" lang="en-US" altLang="ja-JP" dirty="0"/>
          </a:p>
          <a:p>
            <a:r>
              <a:rPr kumimoji="1" lang="ja-JP" altLang="en-US" dirty="0"/>
              <a:t>問題点が具体的になるほど原因が突き止めやすくなるし解決方法も考えやすくなります（ただし、根拠となるデータは探しにくくなります）</a:t>
            </a:r>
          </a:p>
        </p:txBody>
      </p:sp>
      <p:sp>
        <p:nvSpPr>
          <p:cNvPr id="4" name="スライド番号プレースホルダー 3"/>
          <p:cNvSpPr>
            <a:spLocks noGrp="1"/>
          </p:cNvSpPr>
          <p:nvPr>
            <p:ph type="sldNum" sz="quarter" idx="5"/>
          </p:nvPr>
        </p:nvSpPr>
        <p:spPr/>
        <p:txBody>
          <a:bodyPr/>
          <a:lstStyle/>
          <a:p>
            <a:fld id="{85D058A5-74E6-4841-B01F-38D53CF753C0}" type="slidenum">
              <a:rPr kumimoji="1" lang="ja-JP" altLang="en-US" smtClean="0"/>
              <a:t>7</a:t>
            </a:fld>
            <a:endParaRPr kumimoji="1" lang="ja-JP" altLang="en-US"/>
          </a:p>
        </p:txBody>
      </p:sp>
    </p:spTree>
    <p:extLst>
      <p:ext uri="{BB962C8B-B14F-4D97-AF65-F5344CB8AC3E}">
        <p14:creationId xmlns:p14="http://schemas.microsoft.com/office/powerpoint/2010/main" val="15086889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PEST</a:t>
            </a:r>
            <a:r>
              <a:rPr kumimoji="1" lang="ja-JP" altLang="en-US" dirty="0"/>
              <a:t>分析法を使って考えなくてもいいです。</a:t>
            </a:r>
            <a:endParaRPr kumimoji="1" lang="en-US" altLang="ja-JP" dirty="0"/>
          </a:p>
          <a:p>
            <a:r>
              <a:rPr kumimoji="1" lang="ja-JP" altLang="en-US" dirty="0"/>
              <a:t>困ったときに活用してください</a:t>
            </a:r>
          </a:p>
        </p:txBody>
      </p:sp>
      <p:sp>
        <p:nvSpPr>
          <p:cNvPr id="4" name="スライド番号プレースホルダー 3"/>
          <p:cNvSpPr>
            <a:spLocks noGrp="1"/>
          </p:cNvSpPr>
          <p:nvPr>
            <p:ph type="sldNum" sz="quarter" idx="5"/>
          </p:nvPr>
        </p:nvSpPr>
        <p:spPr/>
        <p:txBody>
          <a:bodyPr/>
          <a:lstStyle/>
          <a:p>
            <a:fld id="{85D058A5-74E6-4841-B01F-38D53CF753C0}" type="slidenum">
              <a:rPr kumimoji="1" lang="ja-JP" altLang="en-US" smtClean="0"/>
              <a:t>8</a:t>
            </a:fld>
            <a:endParaRPr kumimoji="1" lang="ja-JP" altLang="en-US"/>
          </a:p>
        </p:txBody>
      </p:sp>
    </p:spTree>
    <p:extLst>
      <p:ext uri="{BB962C8B-B14F-4D97-AF65-F5344CB8AC3E}">
        <p14:creationId xmlns:p14="http://schemas.microsoft.com/office/powerpoint/2010/main" val="39527865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85D058A5-74E6-4841-B01F-38D53CF753C0}" type="slidenum">
              <a:rPr kumimoji="1" lang="ja-JP" altLang="en-US" smtClean="0"/>
              <a:t>10</a:t>
            </a:fld>
            <a:endParaRPr kumimoji="1" lang="ja-JP" altLang="en-US"/>
          </a:p>
        </p:txBody>
      </p:sp>
    </p:spTree>
    <p:extLst>
      <p:ext uri="{BB962C8B-B14F-4D97-AF65-F5344CB8AC3E}">
        <p14:creationId xmlns:p14="http://schemas.microsoft.com/office/powerpoint/2010/main" val="16926275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81000" y="685800"/>
            <a:ext cx="6096000" cy="342900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3BB622E-D115-4086-BA45-F3E9793D96F8}" type="slidenum">
              <a:rPr kumimoji="1" lang="ja-JP" altLang="en-US" smtClean="0"/>
              <a:pPr/>
              <a:t>19</a:t>
            </a:fld>
            <a:endParaRPr kumimoji="1" lang="ja-JP" altLang="en-US"/>
          </a:p>
        </p:txBody>
      </p:sp>
    </p:spTree>
    <p:extLst>
      <p:ext uri="{BB962C8B-B14F-4D97-AF65-F5344CB8AC3E}">
        <p14:creationId xmlns:p14="http://schemas.microsoft.com/office/powerpoint/2010/main" val="6787964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他には交通機関が脆弱なので</a:t>
            </a:r>
            <a:r>
              <a:rPr kumimoji="1" lang="en-US" altLang="ja-JP" dirty="0"/>
              <a:t>JR</a:t>
            </a:r>
            <a:r>
              <a:rPr kumimoji="1" lang="ja-JP" altLang="en-US" dirty="0"/>
              <a:t>の本数を増やすとか、あらたに鉄道を引く、など現状からは無理な解決方法が提案される場合があります</a:t>
            </a:r>
            <a:endParaRPr kumimoji="1" lang="en-US" altLang="ja-JP" dirty="0"/>
          </a:p>
          <a:p>
            <a:r>
              <a:rPr kumimoji="1" lang="ja-JP" altLang="en-US" dirty="0"/>
              <a:t>他には若者流出を止めるために若者が興味を持つような大企業の誘致とか日本の地域情勢が変わらないと実現できないような</a:t>
            </a:r>
            <a:endParaRPr kumimoji="1" lang="en-US" altLang="ja-JP" dirty="0"/>
          </a:p>
          <a:p>
            <a:r>
              <a:rPr kumimoji="1" lang="ja-JP" altLang="en-US" dirty="0"/>
              <a:t>提案をする場合もあります。どちらの場合も問題点の具体化・焦点化ができていないことに問題があると思います</a:t>
            </a:r>
            <a:endParaRPr kumimoji="1" lang="en-US" altLang="ja-JP" dirty="0"/>
          </a:p>
          <a:p>
            <a:r>
              <a:rPr kumimoji="1" lang="ja-JP" altLang="en-US" dirty="0"/>
              <a:t>前の場合は交通機関が無いことでどんな人がどんな時に困っているのかということが絞り込めていれば実現可能な解決方法に繋がるのでは</a:t>
            </a:r>
            <a:endParaRPr kumimoji="1" lang="en-US" altLang="ja-JP" dirty="0"/>
          </a:p>
          <a:p>
            <a:r>
              <a:rPr kumimoji="1" lang="ja-JP" altLang="en-US" dirty="0"/>
              <a:t>ないかと思います。例えば、自動車に乗れない高齢者が買い物にいけなくて困っているとか・・・　絞り込めれば高齢者のためのネット通販相談所を地域に作るとか各地域に訪問販売カーを向かわせるとか・・・具体的な解決方法が考えられます。</a:t>
            </a:r>
            <a:endParaRPr kumimoji="1" lang="en-US" altLang="ja-JP" dirty="0"/>
          </a:p>
          <a:p>
            <a:endParaRPr kumimoji="1" lang="en-US" altLang="ja-JP" dirty="0"/>
          </a:p>
          <a:p>
            <a:r>
              <a:rPr kumimoji="1" lang="ja-JP" altLang="en-US" dirty="0"/>
              <a:t>解決方法が実施可能かどうか　よく考えるようにうながしてください。</a:t>
            </a:r>
          </a:p>
        </p:txBody>
      </p:sp>
      <p:sp>
        <p:nvSpPr>
          <p:cNvPr id="4" name="スライド番号プレースホルダー 3"/>
          <p:cNvSpPr>
            <a:spLocks noGrp="1"/>
          </p:cNvSpPr>
          <p:nvPr>
            <p:ph type="sldNum" sz="quarter" idx="5"/>
          </p:nvPr>
        </p:nvSpPr>
        <p:spPr/>
        <p:txBody>
          <a:bodyPr/>
          <a:lstStyle/>
          <a:p>
            <a:fld id="{85D058A5-74E6-4841-B01F-38D53CF753C0}" type="slidenum">
              <a:rPr kumimoji="1" lang="ja-JP" altLang="en-US" smtClean="0"/>
              <a:t>20</a:t>
            </a:fld>
            <a:endParaRPr kumimoji="1" lang="ja-JP" altLang="en-US"/>
          </a:p>
        </p:txBody>
      </p:sp>
    </p:spTree>
    <p:extLst>
      <p:ext uri="{BB962C8B-B14F-4D97-AF65-F5344CB8AC3E}">
        <p14:creationId xmlns:p14="http://schemas.microsoft.com/office/powerpoint/2010/main" val="37671501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85D058A5-74E6-4841-B01F-38D53CF753C0}" type="slidenum">
              <a:rPr kumimoji="1" lang="ja-JP" altLang="en-US" smtClean="0"/>
              <a:t>21</a:t>
            </a:fld>
            <a:endParaRPr kumimoji="1" lang="ja-JP" altLang="en-US"/>
          </a:p>
        </p:txBody>
      </p:sp>
    </p:spTree>
    <p:extLst>
      <p:ext uri="{BB962C8B-B14F-4D97-AF65-F5344CB8AC3E}">
        <p14:creationId xmlns:p14="http://schemas.microsoft.com/office/powerpoint/2010/main" val="11323226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0D7F7D3-6631-4860-B336-04B3B0BC6AA8}"/>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8D350C98-A531-4063-9894-5D833CE6A1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B62D26DC-9D27-484A-9467-3D7D043EA2B2}"/>
              </a:ext>
            </a:extLst>
          </p:cNvPr>
          <p:cNvSpPr>
            <a:spLocks noGrp="1"/>
          </p:cNvSpPr>
          <p:nvPr>
            <p:ph type="dt" sz="half" idx="10"/>
          </p:nvPr>
        </p:nvSpPr>
        <p:spPr/>
        <p:txBody>
          <a:bodyPr/>
          <a:lstStyle/>
          <a:p>
            <a:fld id="{B6A2ABB3-1FE6-44FB-B94A-D01D3186ADE7}" type="datetime1">
              <a:rPr kumimoji="1" lang="ja-JP" altLang="en-US" smtClean="0"/>
              <a:t>2022/3/11</a:t>
            </a:fld>
            <a:endParaRPr kumimoji="1" lang="ja-JP" altLang="en-US"/>
          </a:p>
        </p:txBody>
      </p:sp>
      <p:sp>
        <p:nvSpPr>
          <p:cNvPr id="5" name="フッター プレースホルダー 4">
            <a:extLst>
              <a:ext uri="{FF2B5EF4-FFF2-40B4-BE49-F238E27FC236}">
                <a16:creationId xmlns:a16="http://schemas.microsoft.com/office/drawing/2014/main" id="{210661F7-5475-4F5B-9028-3AD68003E48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60AD901-1175-45C6-AF7C-4BCBFDC4A9E6}"/>
              </a:ext>
            </a:extLst>
          </p:cNvPr>
          <p:cNvSpPr>
            <a:spLocks noGrp="1"/>
          </p:cNvSpPr>
          <p:nvPr>
            <p:ph type="sldNum" sz="quarter" idx="12"/>
          </p:nvPr>
        </p:nvSpPr>
        <p:spPr/>
        <p:txBody>
          <a:bodyPr/>
          <a:lstStyle/>
          <a:p>
            <a:fld id="{EBFBE47D-BCFE-49BF-892F-C209939DDCD1}" type="slidenum">
              <a:rPr kumimoji="1" lang="ja-JP" altLang="en-US" smtClean="0"/>
              <a:t>‹#›</a:t>
            </a:fld>
            <a:endParaRPr kumimoji="1" lang="ja-JP" altLang="en-US"/>
          </a:p>
        </p:txBody>
      </p:sp>
    </p:spTree>
    <p:extLst>
      <p:ext uri="{BB962C8B-B14F-4D97-AF65-F5344CB8AC3E}">
        <p14:creationId xmlns:p14="http://schemas.microsoft.com/office/powerpoint/2010/main" val="3130949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12B74B4-ACAB-4A93-8797-C5B5E810F481}"/>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DDC2140-6567-4D35-A140-A5F792CDB441}"/>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F9FA050-B9BB-4601-9C4A-EBC2040D0EAA}"/>
              </a:ext>
            </a:extLst>
          </p:cNvPr>
          <p:cNvSpPr>
            <a:spLocks noGrp="1"/>
          </p:cNvSpPr>
          <p:nvPr>
            <p:ph type="dt" sz="half" idx="10"/>
          </p:nvPr>
        </p:nvSpPr>
        <p:spPr/>
        <p:txBody>
          <a:bodyPr/>
          <a:lstStyle/>
          <a:p>
            <a:fld id="{476BAD87-AC30-4520-8F65-BFDF24EA7B86}" type="datetime1">
              <a:rPr kumimoji="1" lang="ja-JP" altLang="en-US" smtClean="0"/>
              <a:t>2022/3/11</a:t>
            </a:fld>
            <a:endParaRPr kumimoji="1" lang="ja-JP" altLang="en-US"/>
          </a:p>
        </p:txBody>
      </p:sp>
      <p:sp>
        <p:nvSpPr>
          <p:cNvPr id="5" name="フッター プレースホルダー 4">
            <a:extLst>
              <a:ext uri="{FF2B5EF4-FFF2-40B4-BE49-F238E27FC236}">
                <a16:creationId xmlns:a16="http://schemas.microsoft.com/office/drawing/2014/main" id="{ED0520A0-55D8-4D0C-A561-DFD0597FAE8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467FCD3-A627-4BF2-8D54-AE318F764263}"/>
              </a:ext>
            </a:extLst>
          </p:cNvPr>
          <p:cNvSpPr>
            <a:spLocks noGrp="1"/>
          </p:cNvSpPr>
          <p:nvPr>
            <p:ph type="sldNum" sz="quarter" idx="12"/>
          </p:nvPr>
        </p:nvSpPr>
        <p:spPr/>
        <p:txBody>
          <a:bodyPr/>
          <a:lstStyle/>
          <a:p>
            <a:fld id="{EBFBE47D-BCFE-49BF-892F-C209939DDCD1}" type="slidenum">
              <a:rPr kumimoji="1" lang="ja-JP" altLang="en-US" smtClean="0"/>
              <a:t>‹#›</a:t>
            </a:fld>
            <a:endParaRPr kumimoji="1" lang="ja-JP" altLang="en-US"/>
          </a:p>
        </p:txBody>
      </p:sp>
    </p:spTree>
    <p:extLst>
      <p:ext uri="{BB962C8B-B14F-4D97-AF65-F5344CB8AC3E}">
        <p14:creationId xmlns:p14="http://schemas.microsoft.com/office/powerpoint/2010/main" val="23387056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62E0B7AE-8DE3-433E-88E4-5A8EC60633A1}"/>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AEBFD4BF-7C4F-40B3-A707-D90DE83FC343}"/>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6773DB2-9D67-45FD-B665-7F0623488441}"/>
              </a:ext>
            </a:extLst>
          </p:cNvPr>
          <p:cNvSpPr>
            <a:spLocks noGrp="1"/>
          </p:cNvSpPr>
          <p:nvPr>
            <p:ph type="dt" sz="half" idx="10"/>
          </p:nvPr>
        </p:nvSpPr>
        <p:spPr/>
        <p:txBody>
          <a:bodyPr/>
          <a:lstStyle/>
          <a:p>
            <a:fld id="{6D41365B-6FC4-48CA-8FB9-FE65601722CE}" type="datetime1">
              <a:rPr kumimoji="1" lang="ja-JP" altLang="en-US" smtClean="0"/>
              <a:t>2022/3/11</a:t>
            </a:fld>
            <a:endParaRPr kumimoji="1" lang="ja-JP" altLang="en-US"/>
          </a:p>
        </p:txBody>
      </p:sp>
      <p:sp>
        <p:nvSpPr>
          <p:cNvPr id="5" name="フッター プレースホルダー 4">
            <a:extLst>
              <a:ext uri="{FF2B5EF4-FFF2-40B4-BE49-F238E27FC236}">
                <a16:creationId xmlns:a16="http://schemas.microsoft.com/office/drawing/2014/main" id="{809CE4BC-6BC7-4E5B-831E-BF11889CECA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41F7B49-24EF-4997-B4CE-3559DEA9E631}"/>
              </a:ext>
            </a:extLst>
          </p:cNvPr>
          <p:cNvSpPr>
            <a:spLocks noGrp="1"/>
          </p:cNvSpPr>
          <p:nvPr>
            <p:ph type="sldNum" sz="quarter" idx="12"/>
          </p:nvPr>
        </p:nvSpPr>
        <p:spPr/>
        <p:txBody>
          <a:bodyPr/>
          <a:lstStyle/>
          <a:p>
            <a:fld id="{EBFBE47D-BCFE-49BF-892F-C209939DDCD1}" type="slidenum">
              <a:rPr kumimoji="1" lang="ja-JP" altLang="en-US" smtClean="0"/>
              <a:t>‹#›</a:t>
            </a:fld>
            <a:endParaRPr kumimoji="1" lang="ja-JP" altLang="en-US"/>
          </a:p>
        </p:txBody>
      </p:sp>
    </p:spTree>
    <p:extLst>
      <p:ext uri="{BB962C8B-B14F-4D97-AF65-F5344CB8AC3E}">
        <p14:creationId xmlns:p14="http://schemas.microsoft.com/office/powerpoint/2010/main" val="33150596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6ECC134-8315-4232-B32C-69F3FEAA0E5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7CA6636-003A-4E8E-90B7-32351B7DC655}"/>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1133685-EED0-4A90-A474-63AA177B645A}"/>
              </a:ext>
            </a:extLst>
          </p:cNvPr>
          <p:cNvSpPr>
            <a:spLocks noGrp="1"/>
          </p:cNvSpPr>
          <p:nvPr>
            <p:ph type="dt" sz="half" idx="10"/>
          </p:nvPr>
        </p:nvSpPr>
        <p:spPr/>
        <p:txBody>
          <a:bodyPr/>
          <a:lstStyle/>
          <a:p>
            <a:fld id="{513FC0BB-4540-4190-A1A3-7B728AECB2F0}" type="datetime1">
              <a:rPr kumimoji="1" lang="ja-JP" altLang="en-US" smtClean="0"/>
              <a:t>2022/3/11</a:t>
            </a:fld>
            <a:endParaRPr kumimoji="1" lang="ja-JP" altLang="en-US"/>
          </a:p>
        </p:txBody>
      </p:sp>
      <p:sp>
        <p:nvSpPr>
          <p:cNvPr id="5" name="フッター プレースホルダー 4">
            <a:extLst>
              <a:ext uri="{FF2B5EF4-FFF2-40B4-BE49-F238E27FC236}">
                <a16:creationId xmlns:a16="http://schemas.microsoft.com/office/drawing/2014/main" id="{34907D7A-119A-464E-9699-E8E21971310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19C86BC-48FD-4497-90FB-FC07D8CD607A}"/>
              </a:ext>
            </a:extLst>
          </p:cNvPr>
          <p:cNvSpPr>
            <a:spLocks noGrp="1"/>
          </p:cNvSpPr>
          <p:nvPr>
            <p:ph type="sldNum" sz="quarter" idx="12"/>
          </p:nvPr>
        </p:nvSpPr>
        <p:spPr/>
        <p:txBody>
          <a:bodyPr/>
          <a:lstStyle/>
          <a:p>
            <a:fld id="{EBFBE47D-BCFE-49BF-892F-C209939DDCD1}" type="slidenum">
              <a:rPr kumimoji="1" lang="ja-JP" altLang="en-US" smtClean="0"/>
              <a:t>‹#›</a:t>
            </a:fld>
            <a:endParaRPr kumimoji="1" lang="ja-JP" altLang="en-US"/>
          </a:p>
        </p:txBody>
      </p:sp>
    </p:spTree>
    <p:extLst>
      <p:ext uri="{BB962C8B-B14F-4D97-AF65-F5344CB8AC3E}">
        <p14:creationId xmlns:p14="http://schemas.microsoft.com/office/powerpoint/2010/main" val="41917664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2EF7D3A-89AA-467A-AEF3-AD8989333FA9}"/>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4D94C93-7749-486B-B7B0-7C216B92F44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EAD1D646-7EF9-4D97-AD59-7E4B861F7902}"/>
              </a:ext>
            </a:extLst>
          </p:cNvPr>
          <p:cNvSpPr>
            <a:spLocks noGrp="1"/>
          </p:cNvSpPr>
          <p:nvPr>
            <p:ph type="dt" sz="half" idx="10"/>
          </p:nvPr>
        </p:nvSpPr>
        <p:spPr/>
        <p:txBody>
          <a:bodyPr/>
          <a:lstStyle/>
          <a:p>
            <a:fld id="{32F35896-191C-4AFD-BE8A-3C6E0CDE7709}" type="datetime1">
              <a:rPr kumimoji="1" lang="ja-JP" altLang="en-US" smtClean="0"/>
              <a:t>2022/3/11</a:t>
            </a:fld>
            <a:endParaRPr kumimoji="1" lang="ja-JP" altLang="en-US"/>
          </a:p>
        </p:txBody>
      </p:sp>
      <p:sp>
        <p:nvSpPr>
          <p:cNvPr id="5" name="フッター プレースホルダー 4">
            <a:extLst>
              <a:ext uri="{FF2B5EF4-FFF2-40B4-BE49-F238E27FC236}">
                <a16:creationId xmlns:a16="http://schemas.microsoft.com/office/drawing/2014/main" id="{49890AFD-8168-4D1C-8696-DA22B05F18E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EF36E4C-389D-4ED8-89A6-30AF5ACE43E3}"/>
              </a:ext>
            </a:extLst>
          </p:cNvPr>
          <p:cNvSpPr>
            <a:spLocks noGrp="1"/>
          </p:cNvSpPr>
          <p:nvPr>
            <p:ph type="sldNum" sz="quarter" idx="12"/>
          </p:nvPr>
        </p:nvSpPr>
        <p:spPr/>
        <p:txBody>
          <a:bodyPr/>
          <a:lstStyle/>
          <a:p>
            <a:fld id="{EBFBE47D-BCFE-49BF-892F-C209939DDCD1}" type="slidenum">
              <a:rPr kumimoji="1" lang="ja-JP" altLang="en-US" smtClean="0"/>
              <a:t>‹#›</a:t>
            </a:fld>
            <a:endParaRPr kumimoji="1" lang="ja-JP" altLang="en-US"/>
          </a:p>
        </p:txBody>
      </p:sp>
    </p:spTree>
    <p:extLst>
      <p:ext uri="{BB962C8B-B14F-4D97-AF65-F5344CB8AC3E}">
        <p14:creationId xmlns:p14="http://schemas.microsoft.com/office/powerpoint/2010/main" val="14763301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4EFD1A-4409-4A27-B5D1-8694423E1BA1}"/>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637C5F7-9DCA-487E-9004-050E6A2E480C}"/>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370FA971-3116-475B-A274-3AADF74FC5E6}"/>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DDC489AC-5DE3-479E-B8FF-5580E4E873CE}"/>
              </a:ext>
            </a:extLst>
          </p:cNvPr>
          <p:cNvSpPr>
            <a:spLocks noGrp="1"/>
          </p:cNvSpPr>
          <p:nvPr>
            <p:ph type="dt" sz="half" idx="10"/>
          </p:nvPr>
        </p:nvSpPr>
        <p:spPr/>
        <p:txBody>
          <a:bodyPr/>
          <a:lstStyle/>
          <a:p>
            <a:fld id="{C18AD956-7676-47D4-B8BA-DA7C6719FC8B}" type="datetime1">
              <a:rPr kumimoji="1" lang="ja-JP" altLang="en-US" smtClean="0"/>
              <a:t>2022/3/11</a:t>
            </a:fld>
            <a:endParaRPr kumimoji="1" lang="ja-JP" altLang="en-US"/>
          </a:p>
        </p:txBody>
      </p:sp>
      <p:sp>
        <p:nvSpPr>
          <p:cNvPr id="6" name="フッター プレースホルダー 5">
            <a:extLst>
              <a:ext uri="{FF2B5EF4-FFF2-40B4-BE49-F238E27FC236}">
                <a16:creationId xmlns:a16="http://schemas.microsoft.com/office/drawing/2014/main" id="{7094A994-3ABC-42F6-A6D6-13367CD894EA}"/>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CDD85FB-B505-4400-8694-7583CC895B68}"/>
              </a:ext>
            </a:extLst>
          </p:cNvPr>
          <p:cNvSpPr>
            <a:spLocks noGrp="1"/>
          </p:cNvSpPr>
          <p:nvPr>
            <p:ph type="sldNum" sz="quarter" idx="12"/>
          </p:nvPr>
        </p:nvSpPr>
        <p:spPr/>
        <p:txBody>
          <a:bodyPr/>
          <a:lstStyle/>
          <a:p>
            <a:fld id="{EBFBE47D-BCFE-49BF-892F-C209939DDCD1}" type="slidenum">
              <a:rPr kumimoji="1" lang="ja-JP" altLang="en-US" smtClean="0"/>
              <a:t>‹#›</a:t>
            </a:fld>
            <a:endParaRPr kumimoji="1" lang="ja-JP" altLang="en-US"/>
          </a:p>
        </p:txBody>
      </p:sp>
    </p:spTree>
    <p:extLst>
      <p:ext uri="{BB962C8B-B14F-4D97-AF65-F5344CB8AC3E}">
        <p14:creationId xmlns:p14="http://schemas.microsoft.com/office/powerpoint/2010/main" val="6649345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5424992-2C22-4595-8FD8-329FE0865E75}"/>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D734E3B-3E64-4A87-976A-DCC53AA7F88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ABF02671-0C40-4299-BF92-35745C8C5344}"/>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1DC7E209-254E-4675-B325-941906F5D14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F1929530-BE89-4F21-9EED-0550F8207404}"/>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ED853825-D725-4770-85B2-58295F69D656}"/>
              </a:ext>
            </a:extLst>
          </p:cNvPr>
          <p:cNvSpPr>
            <a:spLocks noGrp="1"/>
          </p:cNvSpPr>
          <p:nvPr>
            <p:ph type="dt" sz="half" idx="10"/>
          </p:nvPr>
        </p:nvSpPr>
        <p:spPr/>
        <p:txBody>
          <a:bodyPr/>
          <a:lstStyle/>
          <a:p>
            <a:fld id="{2CFB864E-10EC-474B-AA0A-50041C2A71E8}" type="datetime1">
              <a:rPr kumimoji="1" lang="ja-JP" altLang="en-US" smtClean="0"/>
              <a:t>2022/3/11</a:t>
            </a:fld>
            <a:endParaRPr kumimoji="1" lang="ja-JP" altLang="en-US"/>
          </a:p>
        </p:txBody>
      </p:sp>
      <p:sp>
        <p:nvSpPr>
          <p:cNvPr id="8" name="フッター プレースホルダー 7">
            <a:extLst>
              <a:ext uri="{FF2B5EF4-FFF2-40B4-BE49-F238E27FC236}">
                <a16:creationId xmlns:a16="http://schemas.microsoft.com/office/drawing/2014/main" id="{C445B50B-B818-49AC-9E24-E2B4948DB4C7}"/>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84DC197C-AB92-4F20-89D5-B3DF57770D0A}"/>
              </a:ext>
            </a:extLst>
          </p:cNvPr>
          <p:cNvSpPr>
            <a:spLocks noGrp="1"/>
          </p:cNvSpPr>
          <p:nvPr>
            <p:ph type="sldNum" sz="quarter" idx="12"/>
          </p:nvPr>
        </p:nvSpPr>
        <p:spPr/>
        <p:txBody>
          <a:bodyPr/>
          <a:lstStyle/>
          <a:p>
            <a:fld id="{EBFBE47D-BCFE-49BF-892F-C209939DDCD1}" type="slidenum">
              <a:rPr kumimoji="1" lang="ja-JP" altLang="en-US" smtClean="0"/>
              <a:t>‹#›</a:t>
            </a:fld>
            <a:endParaRPr kumimoji="1" lang="ja-JP" altLang="en-US"/>
          </a:p>
        </p:txBody>
      </p:sp>
    </p:spTree>
    <p:extLst>
      <p:ext uri="{BB962C8B-B14F-4D97-AF65-F5344CB8AC3E}">
        <p14:creationId xmlns:p14="http://schemas.microsoft.com/office/powerpoint/2010/main" val="31360710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1899290-04B6-4E9A-9198-0065FCFBEED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62E0A693-1ED2-43A3-89AC-C4A143382465}"/>
              </a:ext>
            </a:extLst>
          </p:cNvPr>
          <p:cNvSpPr>
            <a:spLocks noGrp="1"/>
          </p:cNvSpPr>
          <p:nvPr>
            <p:ph type="dt" sz="half" idx="10"/>
          </p:nvPr>
        </p:nvSpPr>
        <p:spPr/>
        <p:txBody>
          <a:bodyPr/>
          <a:lstStyle/>
          <a:p>
            <a:fld id="{E21515BF-3AAE-4DF0-871E-9ECF9A9A9511}" type="datetime1">
              <a:rPr kumimoji="1" lang="ja-JP" altLang="en-US" smtClean="0"/>
              <a:t>2022/3/11</a:t>
            </a:fld>
            <a:endParaRPr kumimoji="1" lang="ja-JP" altLang="en-US"/>
          </a:p>
        </p:txBody>
      </p:sp>
      <p:sp>
        <p:nvSpPr>
          <p:cNvPr id="4" name="フッター プレースホルダー 3">
            <a:extLst>
              <a:ext uri="{FF2B5EF4-FFF2-40B4-BE49-F238E27FC236}">
                <a16:creationId xmlns:a16="http://schemas.microsoft.com/office/drawing/2014/main" id="{6FEC1DF3-A37B-4FEF-A1DF-B95255E78F0A}"/>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153A15D-F0E9-4F35-A987-A3EB3C8E32CC}"/>
              </a:ext>
            </a:extLst>
          </p:cNvPr>
          <p:cNvSpPr>
            <a:spLocks noGrp="1"/>
          </p:cNvSpPr>
          <p:nvPr>
            <p:ph type="sldNum" sz="quarter" idx="12"/>
          </p:nvPr>
        </p:nvSpPr>
        <p:spPr/>
        <p:txBody>
          <a:bodyPr/>
          <a:lstStyle/>
          <a:p>
            <a:fld id="{EBFBE47D-BCFE-49BF-892F-C209939DDCD1}" type="slidenum">
              <a:rPr kumimoji="1" lang="ja-JP" altLang="en-US" smtClean="0"/>
              <a:t>‹#›</a:t>
            </a:fld>
            <a:endParaRPr kumimoji="1" lang="ja-JP" altLang="en-US"/>
          </a:p>
        </p:txBody>
      </p:sp>
    </p:spTree>
    <p:extLst>
      <p:ext uri="{BB962C8B-B14F-4D97-AF65-F5344CB8AC3E}">
        <p14:creationId xmlns:p14="http://schemas.microsoft.com/office/powerpoint/2010/main" val="37315449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D9688CFD-CE33-4A07-ADCC-4ECEAFDEBEBC}"/>
              </a:ext>
            </a:extLst>
          </p:cNvPr>
          <p:cNvSpPr>
            <a:spLocks noGrp="1"/>
          </p:cNvSpPr>
          <p:nvPr>
            <p:ph type="dt" sz="half" idx="10"/>
          </p:nvPr>
        </p:nvSpPr>
        <p:spPr/>
        <p:txBody>
          <a:bodyPr/>
          <a:lstStyle/>
          <a:p>
            <a:fld id="{7CD4FA39-0A00-42E1-91BE-F4A25CA6C38B}" type="datetime1">
              <a:rPr kumimoji="1" lang="ja-JP" altLang="en-US" smtClean="0"/>
              <a:t>2022/3/11</a:t>
            </a:fld>
            <a:endParaRPr kumimoji="1" lang="ja-JP" altLang="en-US"/>
          </a:p>
        </p:txBody>
      </p:sp>
      <p:sp>
        <p:nvSpPr>
          <p:cNvPr id="3" name="フッター プレースホルダー 2">
            <a:extLst>
              <a:ext uri="{FF2B5EF4-FFF2-40B4-BE49-F238E27FC236}">
                <a16:creationId xmlns:a16="http://schemas.microsoft.com/office/drawing/2014/main" id="{33413A4F-B318-4E6A-AA35-9A4654478866}"/>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6012C0F-9056-4E78-AE01-8365ACEB83D2}"/>
              </a:ext>
            </a:extLst>
          </p:cNvPr>
          <p:cNvSpPr>
            <a:spLocks noGrp="1"/>
          </p:cNvSpPr>
          <p:nvPr>
            <p:ph type="sldNum" sz="quarter" idx="12"/>
          </p:nvPr>
        </p:nvSpPr>
        <p:spPr/>
        <p:txBody>
          <a:bodyPr/>
          <a:lstStyle/>
          <a:p>
            <a:fld id="{EBFBE47D-BCFE-49BF-892F-C209939DDCD1}" type="slidenum">
              <a:rPr kumimoji="1" lang="ja-JP" altLang="en-US" smtClean="0"/>
              <a:t>‹#›</a:t>
            </a:fld>
            <a:endParaRPr kumimoji="1" lang="ja-JP" altLang="en-US"/>
          </a:p>
        </p:txBody>
      </p:sp>
    </p:spTree>
    <p:extLst>
      <p:ext uri="{BB962C8B-B14F-4D97-AF65-F5344CB8AC3E}">
        <p14:creationId xmlns:p14="http://schemas.microsoft.com/office/powerpoint/2010/main" val="16667884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FF9A97E-7C46-4222-AF40-BCA1A74F3DB2}"/>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5FA0C54E-C70D-4FEE-883E-FC2C5585EAF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BF442880-913D-49D9-8261-609B5C71CA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8D6FEA30-1E6E-41B2-9CDA-BAB39C438490}"/>
              </a:ext>
            </a:extLst>
          </p:cNvPr>
          <p:cNvSpPr>
            <a:spLocks noGrp="1"/>
          </p:cNvSpPr>
          <p:nvPr>
            <p:ph type="dt" sz="half" idx="10"/>
          </p:nvPr>
        </p:nvSpPr>
        <p:spPr/>
        <p:txBody>
          <a:bodyPr/>
          <a:lstStyle/>
          <a:p>
            <a:fld id="{4A10D3FE-B681-4DBB-A041-63C0BED4FC5B}" type="datetime1">
              <a:rPr kumimoji="1" lang="ja-JP" altLang="en-US" smtClean="0"/>
              <a:t>2022/3/11</a:t>
            </a:fld>
            <a:endParaRPr kumimoji="1" lang="ja-JP" altLang="en-US"/>
          </a:p>
        </p:txBody>
      </p:sp>
      <p:sp>
        <p:nvSpPr>
          <p:cNvPr id="6" name="フッター プレースホルダー 5">
            <a:extLst>
              <a:ext uri="{FF2B5EF4-FFF2-40B4-BE49-F238E27FC236}">
                <a16:creationId xmlns:a16="http://schemas.microsoft.com/office/drawing/2014/main" id="{F616E6C8-29DE-4D60-926C-D903B6D1149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1FF4D8B4-25C1-4505-ADE1-0BD4236B8474}"/>
              </a:ext>
            </a:extLst>
          </p:cNvPr>
          <p:cNvSpPr>
            <a:spLocks noGrp="1"/>
          </p:cNvSpPr>
          <p:nvPr>
            <p:ph type="sldNum" sz="quarter" idx="12"/>
          </p:nvPr>
        </p:nvSpPr>
        <p:spPr/>
        <p:txBody>
          <a:bodyPr/>
          <a:lstStyle/>
          <a:p>
            <a:fld id="{EBFBE47D-BCFE-49BF-892F-C209939DDCD1}" type="slidenum">
              <a:rPr kumimoji="1" lang="ja-JP" altLang="en-US" smtClean="0"/>
              <a:t>‹#›</a:t>
            </a:fld>
            <a:endParaRPr kumimoji="1" lang="ja-JP" altLang="en-US"/>
          </a:p>
        </p:txBody>
      </p:sp>
    </p:spTree>
    <p:extLst>
      <p:ext uri="{BB962C8B-B14F-4D97-AF65-F5344CB8AC3E}">
        <p14:creationId xmlns:p14="http://schemas.microsoft.com/office/powerpoint/2010/main" val="212389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418A8E4-BDD7-4245-9735-1216015C3183}"/>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BC99808B-9077-4B92-B462-6D055CFBA22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D37603D6-8E74-4216-8AAC-EF9BD73C76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9ABAE107-98CB-452E-8C88-D8062792DCA3}"/>
              </a:ext>
            </a:extLst>
          </p:cNvPr>
          <p:cNvSpPr>
            <a:spLocks noGrp="1"/>
          </p:cNvSpPr>
          <p:nvPr>
            <p:ph type="dt" sz="half" idx="10"/>
          </p:nvPr>
        </p:nvSpPr>
        <p:spPr/>
        <p:txBody>
          <a:bodyPr/>
          <a:lstStyle/>
          <a:p>
            <a:fld id="{DD1157F2-30F8-41A9-82DA-797B343103E6}" type="datetime1">
              <a:rPr kumimoji="1" lang="ja-JP" altLang="en-US" smtClean="0"/>
              <a:t>2022/3/11</a:t>
            </a:fld>
            <a:endParaRPr kumimoji="1" lang="ja-JP" altLang="en-US"/>
          </a:p>
        </p:txBody>
      </p:sp>
      <p:sp>
        <p:nvSpPr>
          <p:cNvPr id="6" name="フッター プレースホルダー 5">
            <a:extLst>
              <a:ext uri="{FF2B5EF4-FFF2-40B4-BE49-F238E27FC236}">
                <a16:creationId xmlns:a16="http://schemas.microsoft.com/office/drawing/2014/main" id="{D8DA1A98-BDC2-437F-AE14-22B164CF0B1E}"/>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799479C-3B9F-41F0-B990-AEC1041CE139}"/>
              </a:ext>
            </a:extLst>
          </p:cNvPr>
          <p:cNvSpPr>
            <a:spLocks noGrp="1"/>
          </p:cNvSpPr>
          <p:nvPr>
            <p:ph type="sldNum" sz="quarter" idx="12"/>
          </p:nvPr>
        </p:nvSpPr>
        <p:spPr/>
        <p:txBody>
          <a:bodyPr/>
          <a:lstStyle/>
          <a:p>
            <a:fld id="{EBFBE47D-BCFE-49BF-892F-C209939DDCD1}" type="slidenum">
              <a:rPr kumimoji="1" lang="ja-JP" altLang="en-US" smtClean="0"/>
              <a:t>‹#›</a:t>
            </a:fld>
            <a:endParaRPr kumimoji="1" lang="ja-JP" altLang="en-US"/>
          </a:p>
        </p:txBody>
      </p:sp>
    </p:spTree>
    <p:extLst>
      <p:ext uri="{BB962C8B-B14F-4D97-AF65-F5344CB8AC3E}">
        <p14:creationId xmlns:p14="http://schemas.microsoft.com/office/powerpoint/2010/main" val="27776580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45E0363B-A058-46EF-9FC7-282ED464013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576A874-12BC-43E3-BD7C-0AD3DF1AE3D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AE581F1-9702-4F7A-8361-AFD5D1BE1A0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B2E093-7171-489E-BEDE-40BF980B886A}" type="datetime1">
              <a:rPr kumimoji="1" lang="ja-JP" altLang="en-US" smtClean="0"/>
              <a:t>2022/3/11</a:t>
            </a:fld>
            <a:endParaRPr kumimoji="1" lang="ja-JP" altLang="en-US"/>
          </a:p>
        </p:txBody>
      </p:sp>
      <p:sp>
        <p:nvSpPr>
          <p:cNvPr id="5" name="フッター プレースホルダー 4">
            <a:extLst>
              <a:ext uri="{FF2B5EF4-FFF2-40B4-BE49-F238E27FC236}">
                <a16:creationId xmlns:a16="http://schemas.microsoft.com/office/drawing/2014/main" id="{ED0EE07A-8BEF-4303-A6BB-47CAD66B219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21C119E7-493F-4C6C-B8D5-E48C6BEF7BD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FBE47D-BCFE-49BF-892F-C209939DDCD1}" type="slidenum">
              <a:rPr kumimoji="1" lang="ja-JP" altLang="en-US" smtClean="0"/>
              <a:t>‹#›</a:t>
            </a:fld>
            <a:endParaRPr kumimoji="1" lang="ja-JP" altLang="en-US"/>
          </a:p>
        </p:txBody>
      </p:sp>
    </p:spTree>
    <p:extLst>
      <p:ext uri="{BB962C8B-B14F-4D97-AF65-F5344CB8AC3E}">
        <p14:creationId xmlns:p14="http://schemas.microsoft.com/office/powerpoint/2010/main" val="42929857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59C371F-70DD-4E6C-B524-BEADAA758B0B}"/>
              </a:ext>
            </a:extLst>
          </p:cNvPr>
          <p:cNvSpPr>
            <a:spLocks noGrp="1"/>
          </p:cNvSpPr>
          <p:nvPr>
            <p:ph type="ctrTitle"/>
          </p:nvPr>
        </p:nvSpPr>
        <p:spPr/>
        <p:txBody>
          <a:bodyPr/>
          <a:lstStyle/>
          <a:p>
            <a:r>
              <a:rPr kumimoji="1" lang="ja-JP" altLang="en-US" dirty="0"/>
              <a:t>地域の問題点抽出</a:t>
            </a:r>
          </a:p>
        </p:txBody>
      </p:sp>
      <p:sp>
        <p:nvSpPr>
          <p:cNvPr id="3" name="字幕 2">
            <a:extLst>
              <a:ext uri="{FF2B5EF4-FFF2-40B4-BE49-F238E27FC236}">
                <a16:creationId xmlns:a16="http://schemas.microsoft.com/office/drawing/2014/main" id="{9BF56A02-208A-41D9-935B-745EE5763846}"/>
              </a:ext>
            </a:extLst>
          </p:cNvPr>
          <p:cNvSpPr>
            <a:spLocks noGrp="1"/>
          </p:cNvSpPr>
          <p:nvPr>
            <p:ph type="subTitle" idx="1"/>
          </p:nvPr>
        </p:nvSpPr>
        <p:spPr/>
        <p:txBody>
          <a:bodyPr/>
          <a:lstStyle/>
          <a:p>
            <a:endParaRPr kumimoji="1" lang="ja-JP" altLang="en-US"/>
          </a:p>
        </p:txBody>
      </p:sp>
      <p:sp>
        <p:nvSpPr>
          <p:cNvPr id="4" name="テキスト ボックス 3">
            <a:extLst>
              <a:ext uri="{FF2B5EF4-FFF2-40B4-BE49-F238E27FC236}">
                <a16:creationId xmlns:a16="http://schemas.microsoft.com/office/drawing/2014/main" id="{DFE83C49-A485-41ED-B67B-076317915393}"/>
              </a:ext>
            </a:extLst>
          </p:cNvPr>
          <p:cNvSpPr txBox="1"/>
          <p:nvPr/>
        </p:nvSpPr>
        <p:spPr>
          <a:xfrm>
            <a:off x="7912975" y="160039"/>
            <a:ext cx="4156907" cy="400110"/>
          </a:xfrm>
          <a:prstGeom prst="rect">
            <a:avLst/>
          </a:prstGeom>
          <a:noFill/>
        </p:spPr>
        <p:txBody>
          <a:bodyPr wrap="none" rtlCol="0">
            <a:spAutoFit/>
          </a:bodyPr>
          <a:lstStyle/>
          <a:p>
            <a:r>
              <a:rPr kumimoji="1" lang="en-US" altLang="ja-JP" sz="2000" b="1" dirty="0">
                <a:solidFill>
                  <a:srgbClr val="0070C0"/>
                </a:solidFill>
                <a:latin typeface="+mn-ea"/>
              </a:rPr>
              <a:t>SW-</a:t>
            </a:r>
            <a:r>
              <a:rPr kumimoji="1" lang="en-US" altLang="ja-JP" sz="2000" b="1" dirty="0" err="1">
                <a:solidFill>
                  <a:srgbClr val="0070C0"/>
                </a:solidFill>
                <a:latin typeface="+mn-ea"/>
              </a:rPr>
              <a:t>ing</a:t>
            </a:r>
            <a:r>
              <a:rPr kumimoji="1" lang="ja-JP" altLang="en-US" sz="2000" b="1" dirty="0">
                <a:solidFill>
                  <a:srgbClr val="0070C0"/>
                </a:solidFill>
                <a:latin typeface="+mn-ea"/>
              </a:rPr>
              <a:t>リサーチ　ローカルアクト</a:t>
            </a:r>
            <a:endParaRPr kumimoji="1" lang="en-US" altLang="ja-JP" sz="2000" b="1" dirty="0">
              <a:solidFill>
                <a:srgbClr val="0070C0"/>
              </a:solidFill>
              <a:latin typeface="+mn-ea"/>
            </a:endParaRPr>
          </a:p>
        </p:txBody>
      </p:sp>
      <p:sp>
        <p:nvSpPr>
          <p:cNvPr id="5" name="スライド番号プレースホルダー 4">
            <a:extLst>
              <a:ext uri="{FF2B5EF4-FFF2-40B4-BE49-F238E27FC236}">
                <a16:creationId xmlns:a16="http://schemas.microsoft.com/office/drawing/2014/main" id="{97AF2E24-3670-4F58-87AC-EC0F796D7D4A}"/>
              </a:ext>
            </a:extLst>
          </p:cNvPr>
          <p:cNvSpPr>
            <a:spLocks noGrp="1"/>
          </p:cNvSpPr>
          <p:nvPr>
            <p:ph type="sldNum" sz="quarter" idx="12"/>
          </p:nvPr>
        </p:nvSpPr>
        <p:spPr/>
        <p:txBody>
          <a:bodyPr/>
          <a:lstStyle/>
          <a:p>
            <a:fld id="{EBFBE47D-BCFE-49BF-892F-C209939DDCD1}" type="slidenum">
              <a:rPr kumimoji="1" lang="ja-JP" altLang="en-US" smtClean="0"/>
              <a:t>1</a:t>
            </a:fld>
            <a:endParaRPr kumimoji="1" lang="ja-JP" altLang="en-US"/>
          </a:p>
        </p:txBody>
      </p:sp>
    </p:spTree>
    <p:extLst>
      <p:ext uri="{BB962C8B-B14F-4D97-AF65-F5344CB8AC3E}">
        <p14:creationId xmlns:p14="http://schemas.microsoft.com/office/powerpoint/2010/main" val="15404558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D17A462-851E-40C4-A67A-2E25D3942727}"/>
              </a:ext>
            </a:extLst>
          </p:cNvPr>
          <p:cNvSpPr>
            <a:spLocks noGrp="1"/>
          </p:cNvSpPr>
          <p:nvPr>
            <p:ph type="title"/>
          </p:nvPr>
        </p:nvSpPr>
        <p:spPr>
          <a:xfrm>
            <a:off x="838200" y="174004"/>
            <a:ext cx="10515600" cy="1325563"/>
          </a:xfrm>
        </p:spPr>
        <p:txBody>
          <a:bodyPr/>
          <a:lstStyle/>
          <a:p>
            <a:r>
              <a:rPr kumimoji="1" lang="ja-JP" altLang="en-US" dirty="0"/>
              <a:t>テーマ設定の手順</a:t>
            </a:r>
          </a:p>
        </p:txBody>
      </p:sp>
      <p:sp>
        <p:nvSpPr>
          <p:cNvPr id="3" name="コンテンツ プレースホルダー 2">
            <a:extLst>
              <a:ext uri="{FF2B5EF4-FFF2-40B4-BE49-F238E27FC236}">
                <a16:creationId xmlns:a16="http://schemas.microsoft.com/office/drawing/2014/main" id="{051342E1-D5D4-4B27-8360-668036BCD528}"/>
              </a:ext>
            </a:extLst>
          </p:cNvPr>
          <p:cNvSpPr>
            <a:spLocks noGrp="1"/>
          </p:cNvSpPr>
          <p:nvPr>
            <p:ph idx="1"/>
          </p:nvPr>
        </p:nvSpPr>
        <p:spPr>
          <a:xfrm>
            <a:off x="982731" y="1624426"/>
            <a:ext cx="10515600" cy="3543922"/>
          </a:xfrm>
          <a:ln w="25400">
            <a:solidFill>
              <a:schemeClr val="accent6">
                <a:lumMod val="50000"/>
              </a:schemeClr>
            </a:solidFill>
          </a:ln>
        </p:spPr>
        <p:txBody>
          <a:bodyPr>
            <a:normAutofit/>
          </a:bodyPr>
          <a:lstStyle/>
          <a:p>
            <a:r>
              <a:rPr kumimoji="1" lang="ja-JP" altLang="en-US" dirty="0"/>
              <a:t>自分の興味のあるカテゴリーを決める</a:t>
            </a:r>
            <a:endParaRPr kumimoji="1" lang="en-US" altLang="ja-JP" dirty="0"/>
          </a:p>
          <a:p>
            <a:pPr marL="457200" lvl="1" indent="0">
              <a:buNone/>
            </a:pPr>
            <a:r>
              <a:rPr kumimoji="1" lang="ja-JP" altLang="en-US" dirty="0"/>
              <a:t>       （前時に担当していないカテゴリーも</a:t>
            </a:r>
            <a:r>
              <a:rPr kumimoji="1" lang="en-US" altLang="ja-JP" dirty="0"/>
              <a:t>OK)</a:t>
            </a:r>
          </a:p>
          <a:p>
            <a:r>
              <a:rPr lang="ja-JP" altLang="en-US" dirty="0"/>
              <a:t>具体化・焦点化した</a:t>
            </a:r>
            <a:r>
              <a:rPr kumimoji="1" lang="ja-JP" altLang="en-US" dirty="0"/>
              <a:t>問題点を３つ選ぶ（新たに考えても</a:t>
            </a:r>
            <a:r>
              <a:rPr kumimoji="1" lang="en-US" altLang="ja-JP" dirty="0"/>
              <a:t>OK</a:t>
            </a:r>
            <a:r>
              <a:rPr kumimoji="1" lang="ja-JP" altLang="en-US" dirty="0"/>
              <a:t>）</a:t>
            </a:r>
            <a:endParaRPr kumimoji="1" lang="en-US" altLang="ja-JP" dirty="0"/>
          </a:p>
          <a:p>
            <a:r>
              <a:rPr kumimoji="1" lang="ja-JP" altLang="en-US" dirty="0"/>
              <a:t>それぞれの理想の状態を考える</a:t>
            </a:r>
            <a:endParaRPr kumimoji="1" lang="en-US" altLang="ja-JP" dirty="0"/>
          </a:p>
          <a:p>
            <a:r>
              <a:rPr lang="ja-JP" altLang="en-US" dirty="0"/>
              <a:t>理想の状態に近づけるための解決方法（仮）を考える</a:t>
            </a:r>
            <a:endParaRPr lang="en-US" altLang="ja-JP" dirty="0"/>
          </a:p>
          <a:p>
            <a:r>
              <a:rPr kumimoji="1" lang="ja-JP" altLang="en-US" dirty="0"/>
              <a:t>どのようなデータが必要になるかを考える</a:t>
            </a:r>
            <a:endParaRPr kumimoji="1" lang="en-US" altLang="ja-JP" dirty="0"/>
          </a:p>
        </p:txBody>
      </p:sp>
      <p:sp>
        <p:nvSpPr>
          <p:cNvPr id="4" name="テキスト ボックス 3">
            <a:extLst>
              <a:ext uri="{FF2B5EF4-FFF2-40B4-BE49-F238E27FC236}">
                <a16:creationId xmlns:a16="http://schemas.microsoft.com/office/drawing/2014/main" id="{E35C8826-1A21-4C01-B2D8-DE7D599A77C5}"/>
              </a:ext>
            </a:extLst>
          </p:cNvPr>
          <p:cNvSpPr txBox="1"/>
          <p:nvPr/>
        </p:nvSpPr>
        <p:spPr>
          <a:xfrm>
            <a:off x="6427305" y="4845182"/>
            <a:ext cx="4339650" cy="646331"/>
          </a:xfrm>
          <a:prstGeom prst="rect">
            <a:avLst/>
          </a:prstGeom>
          <a:solidFill>
            <a:schemeClr val="accent6">
              <a:lumMod val="60000"/>
              <a:lumOff val="40000"/>
            </a:schemeClr>
          </a:solidFill>
          <a:ln>
            <a:solidFill>
              <a:schemeClr val="accent6">
                <a:lumMod val="50000"/>
              </a:schemeClr>
            </a:solidFill>
          </a:ln>
        </p:spPr>
        <p:txBody>
          <a:bodyPr wrap="none" rtlCol="0">
            <a:spAutoFit/>
          </a:bodyPr>
          <a:lstStyle/>
          <a:p>
            <a:r>
              <a:rPr kumimoji="1" lang="ja-JP" altLang="en-US" sz="3600" b="1" dirty="0">
                <a:solidFill>
                  <a:srgbClr val="002060"/>
                </a:solidFill>
              </a:rPr>
              <a:t>ワークシート</a:t>
            </a:r>
            <a:r>
              <a:rPr lang="ja-JP" altLang="en-US" sz="3600" b="1" dirty="0">
                <a:solidFill>
                  <a:srgbClr val="002060"/>
                </a:solidFill>
              </a:rPr>
              <a:t>を提出</a:t>
            </a:r>
            <a:endParaRPr kumimoji="1" lang="ja-JP" altLang="en-US" sz="3600" b="1" dirty="0">
              <a:solidFill>
                <a:srgbClr val="002060"/>
              </a:solidFill>
            </a:endParaRPr>
          </a:p>
        </p:txBody>
      </p:sp>
      <p:grpSp>
        <p:nvGrpSpPr>
          <p:cNvPr id="7" name="グループ化 6">
            <a:extLst>
              <a:ext uri="{FF2B5EF4-FFF2-40B4-BE49-F238E27FC236}">
                <a16:creationId xmlns:a16="http://schemas.microsoft.com/office/drawing/2014/main" id="{D5CC3142-F495-4AFF-A4DD-8F58E749061C}"/>
              </a:ext>
            </a:extLst>
          </p:cNvPr>
          <p:cNvGrpSpPr/>
          <p:nvPr/>
        </p:nvGrpSpPr>
        <p:grpSpPr>
          <a:xfrm>
            <a:off x="715617" y="1098202"/>
            <a:ext cx="10999305" cy="2440128"/>
            <a:chOff x="715617" y="1098202"/>
            <a:chExt cx="10999305" cy="2440128"/>
          </a:xfrm>
        </p:grpSpPr>
        <p:sp>
          <p:nvSpPr>
            <p:cNvPr id="5" name="正方形/長方形 4">
              <a:extLst>
                <a:ext uri="{FF2B5EF4-FFF2-40B4-BE49-F238E27FC236}">
                  <a16:creationId xmlns:a16="http://schemas.microsoft.com/office/drawing/2014/main" id="{53F859B1-0974-452E-92BF-129B0FFA2477}"/>
                </a:ext>
              </a:extLst>
            </p:cNvPr>
            <p:cNvSpPr/>
            <p:nvPr/>
          </p:nvSpPr>
          <p:spPr>
            <a:xfrm>
              <a:off x="715617" y="1404730"/>
              <a:ext cx="10999305" cy="2133600"/>
            </a:xfrm>
            <a:prstGeom prst="rect">
              <a:avLst/>
            </a:prstGeom>
            <a:noFill/>
            <a:ln w="508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5FB229B5-FDC5-4C53-95DE-67DF145D3C01}"/>
                </a:ext>
              </a:extLst>
            </p:cNvPr>
            <p:cNvSpPr txBox="1"/>
            <p:nvPr/>
          </p:nvSpPr>
          <p:spPr>
            <a:xfrm>
              <a:off x="8068780" y="1098202"/>
              <a:ext cx="2698175" cy="523220"/>
            </a:xfrm>
            <a:prstGeom prst="rect">
              <a:avLst/>
            </a:prstGeom>
            <a:solidFill>
              <a:schemeClr val="bg1"/>
            </a:solidFill>
          </p:spPr>
          <p:txBody>
            <a:bodyPr wrap="none" rtlCol="0">
              <a:spAutoFit/>
            </a:bodyPr>
            <a:lstStyle/>
            <a:p>
              <a:r>
                <a:rPr kumimoji="1" lang="ja-JP" altLang="en-US" sz="2800" b="1" dirty="0">
                  <a:solidFill>
                    <a:srgbClr val="FF0000"/>
                  </a:solidFill>
                </a:rPr>
                <a:t>ここまでは必ず</a:t>
              </a:r>
            </a:p>
          </p:txBody>
        </p:sp>
      </p:grpSp>
      <p:sp>
        <p:nvSpPr>
          <p:cNvPr id="8" name="テキスト ボックス 7">
            <a:extLst>
              <a:ext uri="{FF2B5EF4-FFF2-40B4-BE49-F238E27FC236}">
                <a16:creationId xmlns:a16="http://schemas.microsoft.com/office/drawing/2014/main" id="{76D582C0-E407-45B7-AF2D-2DBC78BAD7AB}"/>
              </a:ext>
            </a:extLst>
          </p:cNvPr>
          <p:cNvSpPr txBox="1"/>
          <p:nvPr/>
        </p:nvSpPr>
        <p:spPr>
          <a:xfrm>
            <a:off x="900994" y="5293207"/>
            <a:ext cx="5314275" cy="707886"/>
          </a:xfrm>
          <a:prstGeom prst="rect">
            <a:avLst/>
          </a:prstGeom>
          <a:noFill/>
        </p:spPr>
        <p:txBody>
          <a:bodyPr wrap="none" rtlCol="0">
            <a:spAutoFit/>
          </a:bodyPr>
          <a:lstStyle/>
          <a:p>
            <a:r>
              <a:rPr kumimoji="1" lang="ja-JP" altLang="en-US" sz="2000" b="1" dirty="0">
                <a:solidFill>
                  <a:srgbClr val="002060"/>
                </a:solidFill>
              </a:rPr>
              <a:t>この前作ったロジックツリーを参考に</a:t>
            </a:r>
            <a:endParaRPr kumimoji="1" lang="en-US" altLang="ja-JP" sz="2000" b="1" dirty="0">
              <a:solidFill>
                <a:srgbClr val="002060"/>
              </a:solidFill>
            </a:endParaRPr>
          </a:p>
          <a:p>
            <a:r>
              <a:rPr kumimoji="1" lang="ja-JP" altLang="en-US" sz="2000" b="1" dirty="0">
                <a:solidFill>
                  <a:srgbClr val="002060"/>
                </a:solidFill>
              </a:rPr>
              <a:t>インターネット等で調べながら考えてもよい</a:t>
            </a:r>
          </a:p>
        </p:txBody>
      </p:sp>
      <p:sp>
        <p:nvSpPr>
          <p:cNvPr id="9" name="スライド番号プレースホルダー 8">
            <a:extLst>
              <a:ext uri="{FF2B5EF4-FFF2-40B4-BE49-F238E27FC236}">
                <a16:creationId xmlns:a16="http://schemas.microsoft.com/office/drawing/2014/main" id="{AE531B37-72D0-4CFA-833C-76B5705E810E}"/>
              </a:ext>
            </a:extLst>
          </p:cNvPr>
          <p:cNvSpPr>
            <a:spLocks noGrp="1"/>
          </p:cNvSpPr>
          <p:nvPr>
            <p:ph type="sldNum" sz="quarter" idx="12"/>
          </p:nvPr>
        </p:nvSpPr>
        <p:spPr/>
        <p:txBody>
          <a:bodyPr/>
          <a:lstStyle/>
          <a:p>
            <a:fld id="{EBFBE47D-BCFE-49BF-892F-C209939DDCD1}" type="slidenum">
              <a:rPr kumimoji="1" lang="ja-JP" altLang="en-US" smtClean="0"/>
              <a:t>10</a:t>
            </a:fld>
            <a:endParaRPr kumimoji="1" lang="ja-JP" altLang="en-US"/>
          </a:p>
        </p:txBody>
      </p:sp>
    </p:spTree>
    <p:extLst>
      <p:ext uri="{BB962C8B-B14F-4D97-AF65-F5344CB8AC3E}">
        <p14:creationId xmlns:p14="http://schemas.microsoft.com/office/powerpoint/2010/main" val="36203616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59C371F-70DD-4E6C-B524-BEADAA758B0B}"/>
              </a:ext>
            </a:extLst>
          </p:cNvPr>
          <p:cNvSpPr>
            <a:spLocks noGrp="1"/>
          </p:cNvSpPr>
          <p:nvPr>
            <p:ph type="ctrTitle"/>
          </p:nvPr>
        </p:nvSpPr>
        <p:spPr/>
        <p:txBody>
          <a:bodyPr>
            <a:normAutofit/>
          </a:bodyPr>
          <a:lstStyle/>
          <a:p>
            <a:r>
              <a:rPr kumimoji="1" lang="ja-JP" altLang="en-US" sz="5400" dirty="0"/>
              <a:t>各自テーマ（問題点）設定</a:t>
            </a:r>
            <a:r>
              <a:rPr kumimoji="1" lang="en-US" altLang="ja-JP" sz="5400" dirty="0">
                <a:latin typeface="ＤＨＰ平成明朝体W3" panose="02020300000000000000" pitchFamily="18" charset="-128"/>
                <a:ea typeface="ＤＨＰ平成明朝体W3" panose="02020300000000000000" pitchFamily="18" charset="-128"/>
              </a:rPr>
              <a:t>Ⅱ</a:t>
            </a:r>
            <a:endParaRPr kumimoji="1" lang="ja-JP" altLang="en-US" sz="5400" dirty="0">
              <a:latin typeface="ＤＨＰ平成明朝体W3" panose="02020300000000000000" pitchFamily="18" charset="-128"/>
              <a:ea typeface="ＤＨＰ平成明朝体W3" panose="02020300000000000000" pitchFamily="18" charset="-128"/>
            </a:endParaRPr>
          </a:p>
        </p:txBody>
      </p:sp>
      <p:sp>
        <p:nvSpPr>
          <p:cNvPr id="3" name="字幕 2">
            <a:extLst>
              <a:ext uri="{FF2B5EF4-FFF2-40B4-BE49-F238E27FC236}">
                <a16:creationId xmlns:a16="http://schemas.microsoft.com/office/drawing/2014/main" id="{9BF56A02-208A-41D9-935B-745EE5763846}"/>
              </a:ext>
            </a:extLst>
          </p:cNvPr>
          <p:cNvSpPr>
            <a:spLocks noGrp="1"/>
          </p:cNvSpPr>
          <p:nvPr>
            <p:ph type="subTitle" idx="1"/>
          </p:nvPr>
        </p:nvSpPr>
        <p:spPr/>
        <p:txBody>
          <a:bodyPr/>
          <a:lstStyle/>
          <a:p>
            <a:endParaRPr kumimoji="1" lang="ja-JP" altLang="en-US"/>
          </a:p>
        </p:txBody>
      </p:sp>
      <p:sp>
        <p:nvSpPr>
          <p:cNvPr id="4" name="テキスト ボックス 3">
            <a:extLst>
              <a:ext uri="{FF2B5EF4-FFF2-40B4-BE49-F238E27FC236}">
                <a16:creationId xmlns:a16="http://schemas.microsoft.com/office/drawing/2014/main" id="{DFE83C49-A485-41ED-B67B-076317915393}"/>
              </a:ext>
            </a:extLst>
          </p:cNvPr>
          <p:cNvSpPr txBox="1"/>
          <p:nvPr/>
        </p:nvSpPr>
        <p:spPr>
          <a:xfrm>
            <a:off x="7912975" y="160039"/>
            <a:ext cx="4156907" cy="400110"/>
          </a:xfrm>
          <a:prstGeom prst="rect">
            <a:avLst/>
          </a:prstGeom>
          <a:noFill/>
        </p:spPr>
        <p:txBody>
          <a:bodyPr wrap="none" rtlCol="0">
            <a:spAutoFit/>
          </a:bodyPr>
          <a:lstStyle/>
          <a:p>
            <a:r>
              <a:rPr kumimoji="1" lang="en-US" altLang="ja-JP" sz="2000" b="1" dirty="0">
                <a:solidFill>
                  <a:srgbClr val="0070C0"/>
                </a:solidFill>
                <a:latin typeface="+mn-ea"/>
              </a:rPr>
              <a:t>SW-</a:t>
            </a:r>
            <a:r>
              <a:rPr kumimoji="1" lang="en-US" altLang="ja-JP" sz="2000" b="1" dirty="0" err="1">
                <a:solidFill>
                  <a:srgbClr val="0070C0"/>
                </a:solidFill>
                <a:latin typeface="+mn-ea"/>
              </a:rPr>
              <a:t>ing</a:t>
            </a:r>
            <a:r>
              <a:rPr kumimoji="1" lang="ja-JP" altLang="en-US" sz="2000" b="1" dirty="0">
                <a:solidFill>
                  <a:srgbClr val="0070C0"/>
                </a:solidFill>
                <a:latin typeface="+mn-ea"/>
              </a:rPr>
              <a:t>リサーチ　ローカルアクト</a:t>
            </a:r>
            <a:endParaRPr kumimoji="1" lang="en-US" altLang="ja-JP" sz="2000" b="1" dirty="0">
              <a:solidFill>
                <a:srgbClr val="0070C0"/>
              </a:solidFill>
              <a:latin typeface="+mn-ea"/>
            </a:endParaRPr>
          </a:p>
        </p:txBody>
      </p:sp>
      <p:sp>
        <p:nvSpPr>
          <p:cNvPr id="5" name="スライド番号プレースホルダー 4">
            <a:extLst>
              <a:ext uri="{FF2B5EF4-FFF2-40B4-BE49-F238E27FC236}">
                <a16:creationId xmlns:a16="http://schemas.microsoft.com/office/drawing/2014/main" id="{43AFFEB3-181C-4E2B-ABCC-A509572F642A}"/>
              </a:ext>
            </a:extLst>
          </p:cNvPr>
          <p:cNvSpPr>
            <a:spLocks noGrp="1"/>
          </p:cNvSpPr>
          <p:nvPr>
            <p:ph type="sldNum" sz="quarter" idx="12"/>
          </p:nvPr>
        </p:nvSpPr>
        <p:spPr/>
        <p:txBody>
          <a:bodyPr/>
          <a:lstStyle/>
          <a:p>
            <a:fld id="{EBFBE47D-BCFE-49BF-892F-C209939DDCD1}" type="slidenum">
              <a:rPr kumimoji="1" lang="ja-JP" altLang="en-US" smtClean="0"/>
              <a:t>11</a:t>
            </a:fld>
            <a:endParaRPr kumimoji="1" lang="ja-JP" altLang="en-US"/>
          </a:p>
        </p:txBody>
      </p:sp>
    </p:spTree>
    <p:extLst>
      <p:ext uri="{BB962C8B-B14F-4D97-AF65-F5344CB8AC3E}">
        <p14:creationId xmlns:p14="http://schemas.microsoft.com/office/powerpoint/2010/main" val="15905786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D17A462-851E-40C4-A67A-2E25D3942727}"/>
              </a:ext>
            </a:extLst>
          </p:cNvPr>
          <p:cNvSpPr>
            <a:spLocks noGrp="1"/>
          </p:cNvSpPr>
          <p:nvPr>
            <p:ph type="title"/>
          </p:nvPr>
        </p:nvSpPr>
        <p:spPr>
          <a:xfrm>
            <a:off x="838200" y="174004"/>
            <a:ext cx="10515600" cy="1325563"/>
          </a:xfrm>
        </p:spPr>
        <p:txBody>
          <a:bodyPr/>
          <a:lstStyle/>
          <a:p>
            <a:r>
              <a:rPr kumimoji="1" lang="ja-JP" altLang="en-US" dirty="0"/>
              <a:t>ワークシートについて</a:t>
            </a:r>
          </a:p>
        </p:txBody>
      </p:sp>
      <p:sp>
        <p:nvSpPr>
          <p:cNvPr id="3" name="コンテンツ プレースホルダー 2">
            <a:extLst>
              <a:ext uri="{FF2B5EF4-FFF2-40B4-BE49-F238E27FC236}">
                <a16:creationId xmlns:a16="http://schemas.microsoft.com/office/drawing/2014/main" id="{051342E1-D5D4-4B27-8360-668036BCD528}"/>
              </a:ext>
            </a:extLst>
          </p:cNvPr>
          <p:cNvSpPr>
            <a:spLocks noGrp="1"/>
          </p:cNvSpPr>
          <p:nvPr>
            <p:ph idx="1"/>
          </p:nvPr>
        </p:nvSpPr>
        <p:spPr>
          <a:xfrm>
            <a:off x="982731" y="1624426"/>
            <a:ext cx="10515600" cy="3543922"/>
          </a:xfrm>
          <a:ln w="25400">
            <a:solidFill>
              <a:schemeClr val="accent6">
                <a:lumMod val="50000"/>
              </a:schemeClr>
            </a:solidFill>
          </a:ln>
        </p:spPr>
        <p:txBody>
          <a:bodyPr>
            <a:normAutofit/>
          </a:bodyPr>
          <a:lstStyle/>
          <a:p>
            <a:r>
              <a:rPr kumimoji="1" lang="ja-JP" altLang="en-US" dirty="0"/>
              <a:t>自分の興味のあるカテゴリーを決める</a:t>
            </a:r>
            <a:endParaRPr kumimoji="1" lang="en-US" altLang="ja-JP" dirty="0"/>
          </a:p>
          <a:p>
            <a:pPr marL="457200" lvl="1" indent="0">
              <a:buNone/>
            </a:pPr>
            <a:r>
              <a:rPr kumimoji="1" lang="ja-JP" altLang="en-US" dirty="0"/>
              <a:t>       （前時に担当していないカテゴリーも</a:t>
            </a:r>
            <a:r>
              <a:rPr kumimoji="1" lang="en-US" altLang="ja-JP" dirty="0"/>
              <a:t>OK)</a:t>
            </a:r>
          </a:p>
          <a:p>
            <a:r>
              <a:rPr lang="ja-JP" altLang="en-US" dirty="0"/>
              <a:t>具体化・焦点化した</a:t>
            </a:r>
            <a:r>
              <a:rPr kumimoji="1" lang="ja-JP" altLang="en-US" dirty="0"/>
              <a:t>問題点を３つ選ぶ（新たに考えても</a:t>
            </a:r>
            <a:r>
              <a:rPr kumimoji="1" lang="en-US" altLang="ja-JP" dirty="0"/>
              <a:t>OK</a:t>
            </a:r>
            <a:r>
              <a:rPr kumimoji="1" lang="ja-JP" altLang="en-US" dirty="0"/>
              <a:t>）</a:t>
            </a:r>
            <a:endParaRPr kumimoji="1" lang="en-US" altLang="ja-JP" dirty="0"/>
          </a:p>
          <a:p>
            <a:r>
              <a:rPr kumimoji="1" lang="ja-JP" altLang="en-US" dirty="0"/>
              <a:t>それぞれの理想の状態を考える</a:t>
            </a:r>
            <a:endParaRPr kumimoji="1" lang="en-US" altLang="ja-JP" dirty="0"/>
          </a:p>
          <a:p>
            <a:r>
              <a:rPr lang="ja-JP" altLang="en-US" dirty="0"/>
              <a:t>理想の状態に近づけるための解決方法（仮）を考える</a:t>
            </a:r>
            <a:endParaRPr lang="en-US" altLang="ja-JP" dirty="0"/>
          </a:p>
          <a:p>
            <a:r>
              <a:rPr kumimoji="1" lang="ja-JP" altLang="en-US" dirty="0"/>
              <a:t>どのようなデータが必要になるかを考える</a:t>
            </a:r>
            <a:endParaRPr kumimoji="1" lang="en-US" altLang="ja-JP" dirty="0"/>
          </a:p>
        </p:txBody>
      </p:sp>
      <p:sp>
        <p:nvSpPr>
          <p:cNvPr id="4" name="テキスト ボックス 3">
            <a:extLst>
              <a:ext uri="{FF2B5EF4-FFF2-40B4-BE49-F238E27FC236}">
                <a16:creationId xmlns:a16="http://schemas.microsoft.com/office/drawing/2014/main" id="{E35C8826-1A21-4C01-B2D8-DE7D599A77C5}"/>
              </a:ext>
            </a:extLst>
          </p:cNvPr>
          <p:cNvSpPr txBox="1"/>
          <p:nvPr/>
        </p:nvSpPr>
        <p:spPr>
          <a:xfrm>
            <a:off x="6427305" y="4845182"/>
            <a:ext cx="4339650" cy="646331"/>
          </a:xfrm>
          <a:prstGeom prst="rect">
            <a:avLst/>
          </a:prstGeom>
          <a:solidFill>
            <a:schemeClr val="accent6">
              <a:lumMod val="60000"/>
              <a:lumOff val="40000"/>
            </a:schemeClr>
          </a:solidFill>
          <a:ln>
            <a:solidFill>
              <a:schemeClr val="accent6">
                <a:lumMod val="50000"/>
              </a:schemeClr>
            </a:solidFill>
          </a:ln>
        </p:spPr>
        <p:txBody>
          <a:bodyPr wrap="none" rtlCol="0">
            <a:spAutoFit/>
          </a:bodyPr>
          <a:lstStyle/>
          <a:p>
            <a:r>
              <a:rPr kumimoji="1" lang="ja-JP" altLang="en-US" sz="3600" b="1" dirty="0">
                <a:solidFill>
                  <a:srgbClr val="002060"/>
                </a:solidFill>
              </a:rPr>
              <a:t>ワークシート</a:t>
            </a:r>
            <a:r>
              <a:rPr lang="ja-JP" altLang="en-US" sz="3600" b="1" dirty="0">
                <a:solidFill>
                  <a:srgbClr val="002060"/>
                </a:solidFill>
              </a:rPr>
              <a:t>を提出</a:t>
            </a:r>
            <a:endParaRPr kumimoji="1" lang="ja-JP" altLang="en-US" sz="3600" b="1" dirty="0">
              <a:solidFill>
                <a:srgbClr val="002060"/>
              </a:solidFill>
            </a:endParaRPr>
          </a:p>
        </p:txBody>
      </p:sp>
      <p:sp>
        <p:nvSpPr>
          <p:cNvPr id="8" name="テキスト ボックス 7">
            <a:extLst>
              <a:ext uri="{FF2B5EF4-FFF2-40B4-BE49-F238E27FC236}">
                <a16:creationId xmlns:a16="http://schemas.microsoft.com/office/drawing/2014/main" id="{76D582C0-E407-45B7-AF2D-2DBC78BAD7AB}"/>
              </a:ext>
            </a:extLst>
          </p:cNvPr>
          <p:cNvSpPr txBox="1"/>
          <p:nvPr/>
        </p:nvSpPr>
        <p:spPr>
          <a:xfrm>
            <a:off x="900994" y="5293207"/>
            <a:ext cx="5314275" cy="707886"/>
          </a:xfrm>
          <a:prstGeom prst="rect">
            <a:avLst/>
          </a:prstGeom>
          <a:noFill/>
        </p:spPr>
        <p:txBody>
          <a:bodyPr wrap="none" rtlCol="0">
            <a:spAutoFit/>
          </a:bodyPr>
          <a:lstStyle/>
          <a:p>
            <a:r>
              <a:rPr kumimoji="1" lang="ja-JP" altLang="en-US" sz="2000" b="1" dirty="0">
                <a:solidFill>
                  <a:srgbClr val="002060"/>
                </a:solidFill>
              </a:rPr>
              <a:t>インターネット等で調べながら考えてもよい</a:t>
            </a:r>
            <a:endParaRPr kumimoji="1" lang="en-US" altLang="ja-JP" sz="2000" b="1" dirty="0">
              <a:solidFill>
                <a:srgbClr val="002060"/>
              </a:solidFill>
            </a:endParaRPr>
          </a:p>
          <a:p>
            <a:r>
              <a:rPr lang="ja-JP" altLang="en-US" sz="2000" b="1" dirty="0">
                <a:solidFill>
                  <a:srgbClr val="002060"/>
                </a:solidFill>
              </a:rPr>
              <a:t>調べたデータは記録しながら・・・</a:t>
            </a:r>
            <a:endParaRPr kumimoji="1" lang="ja-JP" altLang="en-US" sz="2000" b="1" dirty="0">
              <a:solidFill>
                <a:srgbClr val="002060"/>
              </a:solidFill>
            </a:endParaRPr>
          </a:p>
        </p:txBody>
      </p:sp>
      <p:sp>
        <p:nvSpPr>
          <p:cNvPr id="5" name="スライド番号プレースホルダー 4">
            <a:extLst>
              <a:ext uri="{FF2B5EF4-FFF2-40B4-BE49-F238E27FC236}">
                <a16:creationId xmlns:a16="http://schemas.microsoft.com/office/drawing/2014/main" id="{47A9BBF3-3EEE-452C-89BA-5696DDE707DD}"/>
              </a:ext>
            </a:extLst>
          </p:cNvPr>
          <p:cNvSpPr>
            <a:spLocks noGrp="1"/>
          </p:cNvSpPr>
          <p:nvPr>
            <p:ph type="sldNum" sz="quarter" idx="12"/>
          </p:nvPr>
        </p:nvSpPr>
        <p:spPr/>
        <p:txBody>
          <a:bodyPr/>
          <a:lstStyle/>
          <a:p>
            <a:fld id="{EBFBE47D-BCFE-49BF-892F-C209939DDCD1}" type="slidenum">
              <a:rPr kumimoji="1" lang="ja-JP" altLang="en-US" smtClean="0"/>
              <a:t>12</a:t>
            </a:fld>
            <a:endParaRPr kumimoji="1" lang="ja-JP" altLang="en-US"/>
          </a:p>
        </p:txBody>
      </p:sp>
    </p:spTree>
    <p:extLst>
      <p:ext uri="{BB962C8B-B14F-4D97-AF65-F5344CB8AC3E}">
        <p14:creationId xmlns:p14="http://schemas.microsoft.com/office/powerpoint/2010/main" val="30399314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0A6FEA6-5E71-40BA-AA20-963C663E136E}"/>
              </a:ext>
            </a:extLst>
          </p:cNvPr>
          <p:cNvSpPr>
            <a:spLocks noGrp="1"/>
          </p:cNvSpPr>
          <p:nvPr>
            <p:ph type="title"/>
          </p:nvPr>
        </p:nvSpPr>
        <p:spPr>
          <a:xfrm>
            <a:off x="838200" y="206101"/>
            <a:ext cx="10515600" cy="1325563"/>
          </a:xfrm>
        </p:spPr>
        <p:txBody>
          <a:bodyPr>
            <a:normAutofit/>
          </a:bodyPr>
          <a:lstStyle/>
          <a:p>
            <a:r>
              <a:rPr kumimoji="1" lang="ja-JP" altLang="en-US" sz="3600" dirty="0"/>
              <a:t>仮の解決方法（後で変わってもよい）を考える</a:t>
            </a:r>
          </a:p>
        </p:txBody>
      </p:sp>
      <p:sp>
        <p:nvSpPr>
          <p:cNvPr id="4" name="テキスト ボックス 3">
            <a:extLst>
              <a:ext uri="{FF2B5EF4-FFF2-40B4-BE49-F238E27FC236}">
                <a16:creationId xmlns:a16="http://schemas.microsoft.com/office/drawing/2014/main" id="{E3E898BB-489D-48C4-8586-0B746A55CD75}"/>
              </a:ext>
            </a:extLst>
          </p:cNvPr>
          <p:cNvSpPr txBox="1"/>
          <p:nvPr/>
        </p:nvSpPr>
        <p:spPr>
          <a:xfrm>
            <a:off x="1113131" y="1393551"/>
            <a:ext cx="10008807" cy="2246769"/>
          </a:xfrm>
          <a:prstGeom prst="rect">
            <a:avLst/>
          </a:prstGeom>
          <a:noFill/>
          <a:ln w="25400">
            <a:solidFill>
              <a:schemeClr val="accent1"/>
            </a:solidFill>
          </a:ln>
        </p:spPr>
        <p:txBody>
          <a:bodyPr wrap="square" rtlCol="0">
            <a:spAutoFit/>
          </a:bodyPr>
          <a:lstStyle/>
          <a:p>
            <a:r>
              <a:rPr kumimoji="1" lang="ja-JP" altLang="en-US" sz="2800" dirty="0"/>
              <a:t>熱中症増加をテーマとした場合</a:t>
            </a:r>
            <a:endParaRPr kumimoji="1" lang="en-US" altLang="ja-JP" sz="2800" dirty="0"/>
          </a:p>
          <a:p>
            <a:r>
              <a:rPr kumimoji="1" lang="ja-JP" altLang="en-US" sz="2800" dirty="0"/>
              <a:t>　</a:t>
            </a:r>
            <a:r>
              <a:rPr kumimoji="1" lang="en-US" altLang="ja-JP" sz="2800" dirty="0"/>
              <a:t>P </a:t>
            </a:r>
            <a:r>
              <a:rPr kumimoji="1" lang="ja-JP" altLang="en-US" sz="2800" dirty="0"/>
              <a:t>→ 学校の体育の授業は午前中の涼しい時間に実施</a:t>
            </a:r>
            <a:endParaRPr kumimoji="1" lang="en-US" altLang="ja-JP" sz="2800" dirty="0"/>
          </a:p>
          <a:p>
            <a:r>
              <a:rPr lang="ja-JP" altLang="en-US" sz="2800" dirty="0"/>
              <a:t>　</a:t>
            </a:r>
            <a:r>
              <a:rPr lang="en-US" altLang="ja-JP" sz="2800" dirty="0"/>
              <a:t>E </a:t>
            </a:r>
            <a:r>
              <a:rPr lang="ja-JP" altLang="en-US" sz="2800" dirty="0"/>
              <a:t>→ 電気料金、エアコンの値下げ</a:t>
            </a:r>
          </a:p>
          <a:p>
            <a:r>
              <a:rPr kumimoji="1" lang="ja-JP" altLang="en-US" sz="2800" dirty="0"/>
              <a:t>　</a:t>
            </a:r>
            <a:r>
              <a:rPr kumimoji="1" lang="en-US" altLang="ja-JP" sz="2800" dirty="0"/>
              <a:t>S </a:t>
            </a:r>
            <a:r>
              <a:rPr kumimoji="1" lang="ja-JP" altLang="en-US" sz="2800" dirty="0"/>
              <a:t>→ 熱中症予防と対処方法の広報</a:t>
            </a:r>
            <a:r>
              <a:rPr lang="ja-JP" altLang="en-US" sz="2800" dirty="0"/>
              <a:t>活動</a:t>
            </a:r>
            <a:endParaRPr lang="en-US" altLang="ja-JP" sz="2800" dirty="0"/>
          </a:p>
          <a:p>
            <a:r>
              <a:rPr lang="ja-JP" altLang="en-US" sz="2800" dirty="0"/>
              <a:t>　</a:t>
            </a:r>
            <a:r>
              <a:rPr lang="en-US" altLang="ja-JP" sz="2800" dirty="0"/>
              <a:t>T </a:t>
            </a:r>
            <a:r>
              <a:rPr lang="ja-JP" altLang="en-US" sz="2800" dirty="0"/>
              <a:t>→ 送風機能付き作業着の普及</a:t>
            </a:r>
            <a:endParaRPr kumimoji="1" lang="en-US" altLang="ja-JP" sz="2800" dirty="0"/>
          </a:p>
        </p:txBody>
      </p:sp>
      <p:sp>
        <p:nvSpPr>
          <p:cNvPr id="5" name="テキスト ボックス 4">
            <a:extLst>
              <a:ext uri="{FF2B5EF4-FFF2-40B4-BE49-F238E27FC236}">
                <a16:creationId xmlns:a16="http://schemas.microsoft.com/office/drawing/2014/main" id="{AA79156F-0130-4092-B0D7-92DFFF67CFB1}"/>
              </a:ext>
            </a:extLst>
          </p:cNvPr>
          <p:cNvSpPr txBox="1"/>
          <p:nvPr/>
        </p:nvSpPr>
        <p:spPr>
          <a:xfrm>
            <a:off x="396954" y="3889193"/>
            <a:ext cx="10956846" cy="461665"/>
          </a:xfrm>
          <a:prstGeom prst="rect">
            <a:avLst/>
          </a:prstGeom>
          <a:noFill/>
        </p:spPr>
        <p:txBody>
          <a:bodyPr wrap="none" rtlCol="0">
            <a:spAutoFit/>
          </a:bodyPr>
          <a:lstStyle/>
          <a:p>
            <a:r>
              <a:rPr lang="ja-JP" altLang="en-US" sz="2400" dirty="0">
                <a:solidFill>
                  <a:srgbClr val="FF0000"/>
                </a:solidFill>
              </a:rPr>
              <a:t>この解決方法を説得力のあるものにするためにはどんなデータが必要だろう？</a:t>
            </a:r>
            <a:endParaRPr kumimoji="1" lang="ja-JP" altLang="en-US" sz="2400" dirty="0">
              <a:solidFill>
                <a:srgbClr val="FF0000"/>
              </a:solidFill>
            </a:endParaRPr>
          </a:p>
        </p:txBody>
      </p:sp>
      <p:sp>
        <p:nvSpPr>
          <p:cNvPr id="6" name="テキスト ボックス 5">
            <a:extLst>
              <a:ext uri="{FF2B5EF4-FFF2-40B4-BE49-F238E27FC236}">
                <a16:creationId xmlns:a16="http://schemas.microsoft.com/office/drawing/2014/main" id="{98F08F5F-DBC0-47B4-BC2C-732A6812D1FA}"/>
              </a:ext>
            </a:extLst>
          </p:cNvPr>
          <p:cNvSpPr txBox="1"/>
          <p:nvPr/>
        </p:nvSpPr>
        <p:spPr>
          <a:xfrm>
            <a:off x="1113131" y="4414203"/>
            <a:ext cx="9965737" cy="2246769"/>
          </a:xfrm>
          <a:prstGeom prst="rect">
            <a:avLst/>
          </a:prstGeom>
          <a:noFill/>
          <a:ln w="25400">
            <a:solidFill>
              <a:schemeClr val="accent1"/>
            </a:solidFill>
          </a:ln>
        </p:spPr>
        <p:txBody>
          <a:bodyPr wrap="square" rtlCol="0">
            <a:spAutoFit/>
          </a:bodyPr>
          <a:lstStyle/>
          <a:p>
            <a:r>
              <a:rPr lang="ja-JP" altLang="en-US" sz="2000" dirty="0"/>
              <a:t>🔷</a:t>
            </a:r>
            <a:r>
              <a:rPr kumimoji="1" lang="ja-JP" altLang="en-US" sz="2000" dirty="0"/>
              <a:t>熱中症が増加していることを示すデータ</a:t>
            </a:r>
            <a:r>
              <a:rPr kumimoji="1" lang="ja-JP" altLang="en-US" sz="2000" b="1" dirty="0">
                <a:solidFill>
                  <a:srgbClr val="FF0000"/>
                </a:solidFill>
              </a:rPr>
              <a:t>（テーマ設定に必須）</a:t>
            </a:r>
            <a:endParaRPr kumimoji="1" lang="en-US" altLang="ja-JP" sz="2000" b="1" dirty="0">
              <a:solidFill>
                <a:srgbClr val="FF0000"/>
              </a:solidFill>
            </a:endParaRPr>
          </a:p>
          <a:p>
            <a:r>
              <a:rPr lang="ja-JP" altLang="en-US" sz="2000" b="1" dirty="0">
                <a:solidFill>
                  <a:srgbClr val="FF0000"/>
                </a:solidFill>
              </a:rPr>
              <a:t>　　　　　　　　　　　　　　　　　　</a:t>
            </a:r>
            <a:r>
              <a:rPr kumimoji="1" lang="ja-JP" altLang="en-US" sz="2000" b="1" dirty="0">
                <a:solidFill>
                  <a:srgbClr val="FF0000"/>
                </a:solidFill>
              </a:rPr>
              <a:t>このデータがないとこのテーマは成立しない</a:t>
            </a:r>
            <a:endParaRPr kumimoji="1" lang="en-US" altLang="ja-JP" sz="2000" b="1" dirty="0">
              <a:solidFill>
                <a:srgbClr val="FF0000"/>
              </a:solidFill>
            </a:endParaRPr>
          </a:p>
          <a:p>
            <a:r>
              <a:rPr kumimoji="1" lang="ja-JP" altLang="en-US" sz="2000" dirty="0"/>
              <a:t>🔷（学校では）熱中症が午後に出ていることを示すデータ</a:t>
            </a:r>
            <a:endParaRPr kumimoji="1" lang="en-US" altLang="ja-JP" sz="2000" dirty="0"/>
          </a:p>
          <a:p>
            <a:r>
              <a:rPr lang="ja-JP" altLang="en-US" sz="2000" dirty="0"/>
              <a:t>🔷電気代節約のためエアコンを切る、エアコンを切っていたので熱中症になったとか　</a:t>
            </a:r>
            <a:endParaRPr lang="en-US" altLang="ja-JP" sz="2000" dirty="0"/>
          </a:p>
          <a:p>
            <a:r>
              <a:rPr lang="ja-JP" altLang="en-US" sz="2000" dirty="0"/>
              <a:t>　のデータや新聞記事など</a:t>
            </a:r>
          </a:p>
          <a:p>
            <a:r>
              <a:rPr kumimoji="1" lang="ja-JP" altLang="en-US" sz="2000" dirty="0"/>
              <a:t>🔷熱中症についての知識や認識がないというデータ等</a:t>
            </a:r>
            <a:endParaRPr lang="en-US" altLang="ja-JP" sz="2000" dirty="0"/>
          </a:p>
          <a:p>
            <a:r>
              <a:rPr kumimoji="1" lang="ja-JP" altLang="en-US" sz="2000" dirty="0"/>
              <a:t>🔷送風機付衣類の効果（性能）など</a:t>
            </a:r>
            <a:endParaRPr kumimoji="1" lang="en-US" altLang="ja-JP" sz="2000" dirty="0"/>
          </a:p>
        </p:txBody>
      </p:sp>
      <p:sp>
        <p:nvSpPr>
          <p:cNvPr id="3" name="スライド番号プレースホルダー 2">
            <a:extLst>
              <a:ext uri="{FF2B5EF4-FFF2-40B4-BE49-F238E27FC236}">
                <a16:creationId xmlns:a16="http://schemas.microsoft.com/office/drawing/2014/main" id="{D4301E15-D99F-4D35-95C6-9AB7BA1ADDBC}"/>
              </a:ext>
            </a:extLst>
          </p:cNvPr>
          <p:cNvSpPr>
            <a:spLocks noGrp="1"/>
          </p:cNvSpPr>
          <p:nvPr>
            <p:ph type="sldNum" sz="quarter" idx="12"/>
          </p:nvPr>
        </p:nvSpPr>
        <p:spPr/>
        <p:txBody>
          <a:bodyPr/>
          <a:lstStyle/>
          <a:p>
            <a:fld id="{EBFBE47D-BCFE-49BF-892F-C209939DDCD1}" type="slidenum">
              <a:rPr kumimoji="1" lang="ja-JP" altLang="en-US" smtClean="0"/>
              <a:t>13</a:t>
            </a:fld>
            <a:endParaRPr kumimoji="1" lang="ja-JP" altLang="en-US"/>
          </a:p>
        </p:txBody>
      </p:sp>
    </p:spTree>
    <p:extLst>
      <p:ext uri="{BB962C8B-B14F-4D97-AF65-F5344CB8AC3E}">
        <p14:creationId xmlns:p14="http://schemas.microsoft.com/office/powerpoint/2010/main" val="1357121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7611799-4A8E-4A6A-B76D-DCC81A203FEE}"/>
              </a:ext>
            </a:extLst>
          </p:cNvPr>
          <p:cNvSpPr>
            <a:spLocks noGrp="1"/>
          </p:cNvSpPr>
          <p:nvPr>
            <p:ph type="title"/>
          </p:nvPr>
        </p:nvSpPr>
        <p:spPr/>
        <p:txBody>
          <a:bodyPr/>
          <a:lstStyle/>
          <a:p>
            <a:r>
              <a:rPr kumimoji="1" lang="ja-JP" altLang="en-US" b="1" dirty="0"/>
              <a:t>テーマ設定の手順</a:t>
            </a:r>
          </a:p>
        </p:txBody>
      </p:sp>
      <p:sp>
        <p:nvSpPr>
          <p:cNvPr id="3" name="コンテンツ プレースホルダー 2">
            <a:extLst>
              <a:ext uri="{FF2B5EF4-FFF2-40B4-BE49-F238E27FC236}">
                <a16:creationId xmlns:a16="http://schemas.microsoft.com/office/drawing/2014/main" id="{E992E08A-5B99-4466-B1A2-F07892F84D03}"/>
              </a:ext>
            </a:extLst>
          </p:cNvPr>
          <p:cNvSpPr>
            <a:spLocks noGrp="1"/>
          </p:cNvSpPr>
          <p:nvPr>
            <p:ph idx="1"/>
          </p:nvPr>
        </p:nvSpPr>
        <p:spPr/>
        <p:txBody>
          <a:bodyPr>
            <a:normAutofit/>
          </a:bodyPr>
          <a:lstStyle/>
          <a:p>
            <a:r>
              <a:rPr kumimoji="1" lang="ja-JP" altLang="en-US" sz="3200" b="1" dirty="0"/>
              <a:t>ワークシートへの記入（完成させる）</a:t>
            </a:r>
            <a:endParaRPr kumimoji="1" lang="en-US" altLang="ja-JP" sz="3200" b="1" dirty="0"/>
          </a:p>
          <a:p>
            <a:r>
              <a:rPr lang="ja-JP" altLang="en-US" sz="3200" b="1" dirty="0"/>
              <a:t>現状の分析（データの収集）</a:t>
            </a:r>
            <a:endParaRPr lang="en-US" altLang="ja-JP" sz="3200" b="1" dirty="0"/>
          </a:p>
          <a:p>
            <a:pPr lvl="1"/>
            <a:r>
              <a:rPr lang="ja-JP" altLang="en-US" dirty="0">
                <a:solidFill>
                  <a:srgbClr val="002060"/>
                </a:solidFill>
              </a:rPr>
              <a:t>収集したデータは保存しておくこと</a:t>
            </a:r>
            <a:endParaRPr lang="en-US" altLang="ja-JP" dirty="0">
              <a:solidFill>
                <a:srgbClr val="002060"/>
              </a:solidFill>
            </a:endParaRPr>
          </a:p>
          <a:p>
            <a:r>
              <a:rPr lang="ja-JP" altLang="en-US" sz="3200" b="1" dirty="0"/>
              <a:t>３つのテーマから</a:t>
            </a:r>
            <a:r>
              <a:rPr lang="en-US" altLang="ja-JP" sz="3200" b="1" dirty="0"/>
              <a:t>1</a:t>
            </a:r>
            <a:r>
              <a:rPr lang="ja-JP" altLang="en-US" sz="3200" b="1" dirty="0"/>
              <a:t>つを選ぶ</a:t>
            </a:r>
            <a:endParaRPr lang="en-US" altLang="ja-JP" sz="3200" b="1" dirty="0"/>
          </a:p>
          <a:p>
            <a:pPr lvl="1"/>
            <a:r>
              <a:rPr kumimoji="1" lang="ja-JP" altLang="en-US" dirty="0">
                <a:solidFill>
                  <a:srgbClr val="002060"/>
                </a:solidFill>
              </a:rPr>
              <a:t>一石二鳥の解決方法があれば</a:t>
            </a:r>
            <a:r>
              <a:rPr lang="ja-JP" altLang="en-US" dirty="0">
                <a:solidFill>
                  <a:srgbClr val="002060"/>
                </a:solidFill>
              </a:rPr>
              <a:t>複数テーマ融合も有</a:t>
            </a:r>
            <a:endParaRPr lang="en-US" altLang="ja-JP" dirty="0">
              <a:solidFill>
                <a:srgbClr val="002060"/>
              </a:solidFill>
            </a:endParaRPr>
          </a:p>
          <a:p>
            <a:pPr lvl="1"/>
            <a:r>
              <a:rPr lang="ja-JP" altLang="en-US" dirty="0">
                <a:solidFill>
                  <a:srgbClr val="002060"/>
                </a:solidFill>
              </a:rPr>
              <a:t>問題点の現状が確認できるものにする</a:t>
            </a:r>
            <a:endParaRPr lang="en-US" altLang="ja-JP" dirty="0">
              <a:solidFill>
                <a:srgbClr val="002060"/>
              </a:solidFill>
            </a:endParaRPr>
          </a:p>
          <a:p>
            <a:pPr lvl="1"/>
            <a:r>
              <a:rPr kumimoji="1" lang="ja-JP" altLang="en-US" dirty="0">
                <a:solidFill>
                  <a:srgbClr val="002060"/>
                </a:solidFill>
              </a:rPr>
              <a:t>具体化・焦点化したテーマを選んでいますか？</a:t>
            </a:r>
            <a:endParaRPr kumimoji="1" lang="en-US" altLang="ja-JP" dirty="0">
              <a:solidFill>
                <a:srgbClr val="002060"/>
              </a:solidFill>
            </a:endParaRPr>
          </a:p>
          <a:p>
            <a:r>
              <a:rPr lang="ja-JP" altLang="en-US" sz="3200" b="1" dirty="0"/>
              <a:t>ワークシートに〇を入れて提出</a:t>
            </a:r>
            <a:endParaRPr lang="en-US" altLang="ja-JP" sz="3200" b="1" dirty="0"/>
          </a:p>
          <a:p>
            <a:pPr lvl="1"/>
            <a:r>
              <a:rPr lang="ja-JP" altLang="en-US" dirty="0">
                <a:solidFill>
                  <a:srgbClr val="002060"/>
                </a:solidFill>
              </a:rPr>
              <a:t>次の時間終了までには必ず確定させること</a:t>
            </a:r>
          </a:p>
        </p:txBody>
      </p:sp>
      <p:sp>
        <p:nvSpPr>
          <p:cNvPr id="4" name="テキスト ボックス 3">
            <a:extLst>
              <a:ext uri="{FF2B5EF4-FFF2-40B4-BE49-F238E27FC236}">
                <a16:creationId xmlns:a16="http://schemas.microsoft.com/office/drawing/2014/main" id="{B08AF543-D1E2-4BA8-923C-24FC8FA5089D}"/>
              </a:ext>
            </a:extLst>
          </p:cNvPr>
          <p:cNvSpPr txBox="1"/>
          <p:nvPr/>
        </p:nvSpPr>
        <p:spPr>
          <a:xfrm>
            <a:off x="8167824" y="365125"/>
            <a:ext cx="3888187" cy="2554545"/>
          </a:xfrm>
          <a:prstGeom prst="rect">
            <a:avLst/>
          </a:prstGeom>
          <a:solidFill>
            <a:schemeClr val="accent6">
              <a:lumMod val="60000"/>
              <a:lumOff val="40000"/>
            </a:schemeClr>
          </a:solidFill>
          <a:ln w="25400">
            <a:solidFill>
              <a:schemeClr val="accent6">
                <a:lumMod val="75000"/>
              </a:schemeClr>
            </a:solidFill>
          </a:ln>
        </p:spPr>
        <p:txBody>
          <a:bodyPr wrap="square" rtlCol="0">
            <a:spAutoFit/>
          </a:bodyPr>
          <a:lstStyle/>
          <a:p>
            <a:r>
              <a:rPr kumimoji="1" lang="ja-JP" altLang="en-US" sz="3200" dirty="0">
                <a:solidFill>
                  <a:schemeClr val="accent2"/>
                </a:solidFill>
              </a:rPr>
              <a:t>データの収集場所例</a:t>
            </a:r>
            <a:endParaRPr kumimoji="1" lang="en-US" altLang="ja-JP" sz="3200" dirty="0">
              <a:solidFill>
                <a:schemeClr val="accent2"/>
              </a:solidFill>
            </a:endParaRPr>
          </a:p>
          <a:p>
            <a:r>
              <a:rPr lang="en-US" altLang="ja-JP" sz="3200" b="1" dirty="0"/>
              <a:t>  RESAS</a:t>
            </a:r>
          </a:p>
          <a:p>
            <a:r>
              <a:rPr kumimoji="1" lang="en-US" altLang="ja-JP" sz="3200" b="1" dirty="0"/>
              <a:t>  E-stat</a:t>
            </a:r>
          </a:p>
          <a:p>
            <a:r>
              <a:rPr lang="ja-JP" altLang="en-US" sz="3200" b="1" dirty="0"/>
              <a:t>  自治体の</a:t>
            </a:r>
            <a:r>
              <a:rPr lang="en-US" altLang="ja-JP" sz="3200" b="1" dirty="0"/>
              <a:t>HP</a:t>
            </a:r>
          </a:p>
          <a:p>
            <a:r>
              <a:rPr kumimoji="1" lang="ja-JP" altLang="en-US" sz="3200" b="1" dirty="0"/>
              <a:t>  新聞記事　等</a:t>
            </a:r>
          </a:p>
        </p:txBody>
      </p:sp>
      <p:sp>
        <p:nvSpPr>
          <p:cNvPr id="5" name="スライド番号プレースホルダー 4">
            <a:extLst>
              <a:ext uri="{FF2B5EF4-FFF2-40B4-BE49-F238E27FC236}">
                <a16:creationId xmlns:a16="http://schemas.microsoft.com/office/drawing/2014/main" id="{FA9E4E29-6715-4CCB-9EF3-0BB033DBA7C6}"/>
              </a:ext>
            </a:extLst>
          </p:cNvPr>
          <p:cNvSpPr>
            <a:spLocks noGrp="1"/>
          </p:cNvSpPr>
          <p:nvPr>
            <p:ph type="sldNum" sz="quarter" idx="12"/>
          </p:nvPr>
        </p:nvSpPr>
        <p:spPr/>
        <p:txBody>
          <a:bodyPr/>
          <a:lstStyle/>
          <a:p>
            <a:fld id="{EBFBE47D-BCFE-49BF-892F-C209939DDCD1}" type="slidenum">
              <a:rPr kumimoji="1" lang="ja-JP" altLang="en-US" smtClean="0"/>
              <a:t>14</a:t>
            </a:fld>
            <a:endParaRPr kumimoji="1" lang="ja-JP" altLang="en-US"/>
          </a:p>
        </p:txBody>
      </p:sp>
    </p:spTree>
    <p:extLst>
      <p:ext uri="{BB962C8B-B14F-4D97-AF65-F5344CB8AC3E}">
        <p14:creationId xmlns:p14="http://schemas.microsoft.com/office/powerpoint/2010/main" val="182783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BF69DBC-F568-4065-8A00-4FFA0F56347F}"/>
              </a:ext>
            </a:extLst>
          </p:cNvPr>
          <p:cNvSpPr>
            <a:spLocks noGrp="1"/>
          </p:cNvSpPr>
          <p:nvPr>
            <p:ph type="title"/>
          </p:nvPr>
        </p:nvSpPr>
        <p:spPr/>
        <p:txBody>
          <a:bodyPr/>
          <a:lstStyle/>
          <a:p>
            <a:r>
              <a:rPr lang="ja-JP" altLang="en-US" b="1" dirty="0"/>
              <a:t>出典</a:t>
            </a:r>
            <a:r>
              <a:rPr kumimoji="1" lang="ja-JP" altLang="en-US" b="1" dirty="0"/>
              <a:t>の表示</a:t>
            </a:r>
          </a:p>
        </p:txBody>
      </p:sp>
      <p:sp>
        <p:nvSpPr>
          <p:cNvPr id="3" name="コンテンツ プレースホルダー 2">
            <a:extLst>
              <a:ext uri="{FF2B5EF4-FFF2-40B4-BE49-F238E27FC236}">
                <a16:creationId xmlns:a16="http://schemas.microsoft.com/office/drawing/2014/main" id="{7839129F-A0B3-4C8D-B7EF-A3F104AC9CE7}"/>
              </a:ext>
            </a:extLst>
          </p:cNvPr>
          <p:cNvSpPr>
            <a:spLocks noGrp="1"/>
          </p:cNvSpPr>
          <p:nvPr>
            <p:ph idx="1"/>
          </p:nvPr>
        </p:nvSpPr>
        <p:spPr>
          <a:xfrm>
            <a:off x="838200" y="1825625"/>
            <a:ext cx="10515600" cy="705540"/>
          </a:xfrm>
        </p:spPr>
        <p:txBody>
          <a:bodyPr/>
          <a:lstStyle/>
          <a:p>
            <a:r>
              <a:rPr kumimoji="1" lang="ja-JP" altLang="en-US" dirty="0"/>
              <a:t>調べたデータ（グラフ）には出典を表示する</a:t>
            </a:r>
          </a:p>
        </p:txBody>
      </p:sp>
      <p:pic>
        <p:nvPicPr>
          <p:cNvPr id="4" name="図 3">
            <a:extLst>
              <a:ext uri="{FF2B5EF4-FFF2-40B4-BE49-F238E27FC236}">
                <a16:creationId xmlns:a16="http://schemas.microsoft.com/office/drawing/2014/main" id="{A519EF02-CBC6-4984-A44D-F21C66539EE8}"/>
              </a:ext>
            </a:extLst>
          </p:cNvPr>
          <p:cNvPicPr>
            <a:picLocks noChangeAspect="1"/>
          </p:cNvPicPr>
          <p:nvPr/>
        </p:nvPicPr>
        <p:blipFill>
          <a:blip r:embed="rId2">
            <a:extLst>
              <a:ext uri="{BEBA8EAE-BF5A-486C-A8C5-ECC9F3942E4B}">
                <a14:imgProps xmlns:a14="http://schemas.microsoft.com/office/drawing/2010/main">
                  <a14:imgLayer r:embed="rId3">
                    <a14:imgEffect>
                      <a14:sharpenSoften amount="50000"/>
                    </a14:imgEffect>
                    <a14:imgEffect>
                      <a14:saturation sat="200000"/>
                    </a14:imgEffect>
                  </a14:imgLayer>
                </a14:imgProps>
              </a:ext>
            </a:extLst>
          </a:blip>
          <a:stretch>
            <a:fillRect/>
          </a:stretch>
        </p:blipFill>
        <p:spPr>
          <a:xfrm>
            <a:off x="838200" y="2597425"/>
            <a:ext cx="4184180" cy="3485323"/>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5" name="テキスト ボックス 4">
            <a:extLst>
              <a:ext uri="{FF2B5EF4-FFF2-40B4-BE49-F238E27FC236}">
                <a16:creationId xmlns:a16="http://schemas.microsoft.com/office/drawing/2014/main" id="{17630B22-FB21-4F9E-ABF6-0F95686799AA}"/>
              </a:ext>
            </a:extLst>
          </p:cNvPr>
          <p:cNvSpPr txBox="1"/>
          <p:nvPr/>
        </p:nvSpPr>
        <p:spPr>
          <a:xfrm>
            <a:off x="838200" y="6082748"/>
            <a:ext cx="4216219" cy="369332"/>
          </a:xfrm>
          <a:prstGeom prst="rect">
            <a:avLst/>
          </a:prstGeom>
          <a:noFill/>
        </p:spPr>
        <p:txBody>
          <a:bodyPr wrap="none" rtlCol="0">
            <a:spAutoFit/>
          </a:bodyPr>
          <a:lstStyle/>
          <a:p>
            <a:r>
              <a:rPr lang="ja-JP" altLang="en-US" b="1" dirty="0">
                <a:solidFill>
                  <a:srgbClr val="FF0000"/>
                </a:solidFill>
              </a:rPr>
              <a:t>出典：</a:t>
            </a:r>
            <a:r>
              <a:rPr lang="en-US" altLang="ja-JP" b="1" dirty="0">
                <a:solidFill>
                  <a:srgbClr val="FF0000"/>
                </a:solidFill>
              </a:rPr>
              <a:t>RESAS </a:t>
            </a:r>
            <a:r>
              <a:rPr lang="ja-JP" altLang="en-US" b="1" dirty="0">
                <a:solidFill>
                  <a:srgbClr val="FF0000"/>
                </a:solidFill>
              </a:rPr>
              <a:t>人口マップ（人口増減</a:t>
            </a:r>
            <a:r>
              <a:rPr lang="ja-JP" altLang="en-US" b="1" dirty="0"/>
              <a:t>）</a:t>
            </a:r>
            <a:endParaRPr kumimoji="1" lang="ja-JP" altLang="en-US" b="1" dirty="0"/>
          </a:p>
        </p:txBody>
      </p:sp>
      <p:sp>
        <p:nvSpPr>
          <p:cNvPr id="6" name="テキスト ボックス 5">
            <a:extLst>
              <a:ext uri="{FF2B5EF4-FFF2-40B4-BE49-F238E27FC236}">
                <a16:creationId xmlns:a16="http://schemas.microsoft.com/office/drawing/2014/main" id="{629370B7-A93D-4809-AC47-94D40BE3D88E}"/>
              </a:ext>
            </a:extLst>
          </p:cNvPr>
          <p:cNvSpPr txBox="1"/>
          <p:nvPr/>
        </p:nvSpPr>
        <p:spPr>
          <a:xfrm>
            <a:off x="5401994" y="2597425"/>
            <a:ext cx="5951806" cy="2985433"/>
          </a:xfrm>
          <a:prstGeom prst="rect">
            <a:avLst/>
          </a:prstGeom>
          <a:noFill/>
        </p:spPr>
        <p:txBody>
          <a:bodyPr wrap="square" rtlCol="0">
            <a:spAutoFit/>
          </a:bodyPr>
          <a:lstStyle/>
          <a:p>
            <a:r>
              <a:rPr kumimoji="1" lang="ja-JP" altLang="en-US" dirty="0"/>
              <a:t>記載例</a:t>
            </a:r>
            <a:endParaRPr kumimoji="1" lang="en-US" altLang="ja-JP" dirty="0"/>
          </a:p>
          <a:p>
            <a:endParaRPr kumimoji="1" lang="en-US" altLang="ja-JP" dirty="0"/>
          </a:p>
          <a:p>
            <a:r>
              <a:rPr lang="ja-JP" altLang="en-US" sz="2000" b="1" dirty="0">
                <a:solidFill>
                  <a:srgbClr val="FF0000"/>
                </a:solidFill>
              </a:rPr>
              <a:t>・国勢調査（人口推計）</a:t>
            </a:r>
            <a:endParaRPr lang="en-US" altLang="ja-JP" sz="2000" b="1" dirty="0">
              <a:solidFill>
                <a:srgbClr val="FF0000"/>
              </a:solidFill>
            </a:endParaRPr>
          </a:p>
          <a:p>
            <a:r>
              <a:rPr lang="ja-JP" altLang="en-US" sz="2000" b="1" dirty="0">
                <a:solidFill>
                  <a:srgbClr val="FF0000"/>
                </a:solidFill>
              </a:rPr>
              <a:t>・美馬市</a:t>
            </a:r>
            <a:r>
              <a:rPr lang="en-US" altLang="ja-JP" sz="2000" b="1" dirty="0">
                <a:solidFill>
                  <a:srgbClr val="FF0000"/>
                </a:solidFill>
              </a:rPr>
              <a:t>HP</a:t>
            </a:r>
            <a:r>
              <a:rPr lang="ja-JP" altLang="en-US" sz="2000" b="1" dirty="0">
                <a:solidFill>
                  <a:srgbClr val="FF0000"/>
                </a:solidFill>
              </a:rPr>
              <a:t>　令和</a:t>
            </a:r>
            <a:r>
              <a:rPr lang="en-US" altLang="ja-JP" sz="2000" b="1" dirty="0">
                <a:solidFill>
                  <a:srgbClr val="FF0000"/>
                </a:solidFill>
              </a:rPr>
              <a:t>3</a:t>
            </a:r>
            <a:r>
              <a:rPr lang="ja-JP" altLang="en-US" sz="2000" b="1" dirty="0">
                <a:solidFill>
                  <a:srgbClr val="FF0000"/>
                </a:solidFill>
              </a:rPr>
              <a:t>年度創生会議資料</a:t>
            </a:r>
            <a:endParaRPr lang="en-US" altLang="ja-JP" sz="2000" b="1" dirty="0">
              <a:solidFill>
                <a:srgbClr val="FF0000"/>
              </a:solidFill>
            </a:endParaRPr>
          </a:p>
          <a:p>
            <a:r>
              <a:rPr lang="ja-JP" altLang="en-US" sz="2000" b="1" dirty="0">
                <a:solidFill>
                  <a:srgbClr val="FF0000"/>
                </a:solidFill>
              </a:rPr>
              <a:t>・内閣府</a:t>
            </a:r>
            <a:r>
              <a:rPr lang="en-US" altLang="ja-JP" sz="2000" b="1" dirty="0">
                <a:solidFill>
                  <a:srgbClr val="FF0000"/>
                </a:solidFill>
              </a:rPr>
              <a:t>HP</a:t>
            </a:r>
            <a:r>
              <a:rPr lang="ja-JP" altLang="en-US" sz="2000" b="1" dirty="0">
                <a:solidFill>
                  <a:srgbClr val="FF0000"/>
                </a:solidFill>
              </a:rPr>
              <a:t>　高齢運転者の交通事故の状況</a:t>
            </a:r>
            <a:endParaRPr lang="en-US" altLang="ja-JP" sz="2000" b="1" dirty="0">
              <a:solidFill>
                <a:srgbClr val="FF0000"/>
              </a:solidFill>
            </a:endParaRPr>
          </a:p>
          <a:p>
            <a:r>
              <a:rPr lang="ja-JP" altLang="en-US" sz="2000" b="1" dirty="0">
                <a:solidFill>
                  <a:srgbClr val="FF0000"/>
                </a:solidFill>
              </a:rPr>
              <a:t>・徳島新聞電子版</a:t>
            </a:r>
            <a:r>
              <a:rPr lang="en-US" altLang="ja-JP" sz="2000" b="1" dirty="0">
                <a:solidFill>
                  <a:srgbClr val="FF0000"/>
                </a:solidFill>
              </a:rPr>
              <a:t>(R3.3.9) </a:t>
            </a:r>
            <a:r>
              <a:rPr lang="ja-JP" altLang="en-US" sz="2000" b="1" dirty="0">
                <a:solidFill>
                  <a:srgbClr val="FF0000"/>
                </a:solidFill>
              </a:rPr>
              <a:t>県内公立校一般選抜</a:t>
            </a:r>
            <a:endParaRPr lang="en-US" altLang="ja-JP" sz="2000" b="1" dirty="0">
              <a:solidFill>
                <a:srgbClr val="FF0000"/>
              </a:solidFill>
            </a:endParaRPr>
          </a:p>
          <a:p>
            <a:endParaRPr lang="en-US" altLang="ja-JP" dirty="0"/>
          </a:p>
          <a:p>
            <a:r>
              <a:rPr lang="en-US" altLang="ja-JP" dirty="0"/>
              <a:t>HP</a:t>
            </a:r>
            <a:r>
              <a:rPr lang="ja-JP" altLang="en-US" dirty="0"/>
              <a:t>等で調べた場合も</a:t>
            </a:r>
            <a:r>
              <a:rPr lang="en-US" altLang="ja-JP" dirty="0"/>
              <a:t>URL</a:t>
            </a:r>
            <a:r>
              <a:rPr lang="ja-JP" altLang="en-US" dirty="0"/>
              <a:t>だけではどこの記事かわからないので記事の出所がわかるように記載する</a:t>
            </a:r>
            <a:endParaRPr lang="en-US" altLang="ja-JP" dirty="0"/>
          </a:p>
          <a:p>
            <a:endParaRPr kumimoji="1" lang="ja-JP" altLang="en-US" dirty="0"/>
          </a:p>
        </p:txBody>
      </p:sp>
      <p:sp>
        <p:nvSpPr>
          <p:cNvPr id="7" name="スライド番号プレースホルダー 6">
            <a:extLst>
              <a:ext uri="{FF2B5EF4-FFF2-40B4-BE49-F238E27FC236}">
                <a16:creationId xmlns:a16="http://schemas.microsoft.com/office/drawing/2014/main" id="{4E47790D-E712-4F73-9652-C7CA6293DED6}"/>
              </a:ext>
            </a:extLst>
          </p:cNvPr>
          <p:cNvSpPr>
            <a:spLocks noGrp="1"/>
          </p:cNvSpPr>
          <p:nvPr>
            <p:ph type="sldNum" sz="quarter" idx="12"/>
          </p:nvPr>
        </p:nvSpPr>
        <p:spPr/>
        <p:txBody>
          <a:bodyPr/>
          <a:lstStyle/>
          <a:p>
            <a:fld id="{EBFBE47D-BCFE-49BF-892F-C209939DDCD1}" type="slidenum">
              <a:rPr kumimoji="1" lang="ja-JP" altLang="en-US" smtClean="0"/>
              <a:t>15</a:t>
            </a:fld>
            <a:endParaRPr kumimoji="1" lang="ja-JP" altLang="en-US"/>
          </a:p>
        </p:txBody>
      </p:sp>
    </p:spTree>
    <p:extLst>
      <p:ext uri="{BB962C8B-B14F-4D97-AF65-F5344CB8AC3E}">
        <p14:creationId xmlns:p14="http://schemas.microsoft.com/office/powerpoint/2010/main" val="31355140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6654390-832C-4050-9683-26D07F9DF345}"/>
              </a:ext>
            </a:extLst>
          </p:cNvPr>
          <p:cNvSpPr>
            <a:spLocks noGrp="1"/>
          </p:cNvSpPr>
          <p:nvPr>
            <p:ph type="title"/>
          </p:nvPr>
        </p:nvSpPr>
        <p:spPr/>
        <p:txBody>
          <a:bodyPr/>
          <a:lstStyle/>
          <a:p>
            <a:r>
              <a:rPr kumimoji="1" lang="ja-JP" altLang="en-US" dirty="0"/>
              <a:t>出典の記録</a:t>
            </a:r>
          </a:p>
        </p:txBody>
      </p:sp>
      <p:pic>
        <p:nvPicPr>
          <p:cNvPr id="7" name="図 6">
            <a:extLst>
              <a:ext uri="{FF2B5EF4-FFF2-40B4-BE49-F238E27FC236}">
                <a16:creationId xmlns:a16="http://schemas.microsoft.com/office/drawing/2014/main" id="{EAAE4B5E-BD19-41A7-A16A-430DB9D32060}"/>
              </a:ext>
            </a:extLst>
          </p:cNvPr>
          <p:cNvPicPr>
            <a:picLocks noChangeAspect="1"/>
          </p:cNvPicPr>
          <p:nvPr/>
        </p:nvPicPr>
        <p:blipFill>
          <a:blip r:embed="rId2"/>
          <a:stretch>
            <a:fillRect/>
          </a:stretch>
        </p:blipFill>
        <p:spPr>
          <a:xfrm>
            <a:off x="721894" y="1490607"/>
            <a:ext cx="7956886" cy="4473564"/>
          </a:xfrm>
          <a:prstGeom prst="rect">
            <a:avLst/>
          </a:prstGeom>
        </p:spPr>
      </p:pic>
      <p:sp>
        <p:nvSpPr>
          <p:cNvPr id="8" name="吹き出し: 角を丸めた四角形 7">
            <a:extLst>
              <a:ext uri="{FF2B5EF4-FFF2-40B4-BE49-F238E27FC236}">
                <a16:creationId xmlns:a16="http://schemas.microsoft.com/office/drawing/2014/main" id="{0F78C57C-8493-4D13-A32A-06B17B8C5301}"/>
              </a:ext>
            </a:extLst>
          </p:cNvPr>
          <p:cNvSpPr/>
          <p:nvPr/>
        </p:nvSpPr>
        <p:spPr>
          <a:xfrm>
            <a:off x="6096000" y="4523875"/>
            <a:ext cx="5257800" cy="628688"/>
          </a:xfrm>
          <a:prstGeom prst="wedgeRoundRectCallout">
            <a:avLst>
              <a:gd name="adj1" fmla="val -50194"/>
              <a:gd name="adj2" fmla="val 131003"/>
              <a:gd name="adj3" fmla="val 16667"/>
            </a:avLst>
          </a:prstGeom>
          <a:solidFill>
            <a:schemeClr val="accent6">
              <a:lumMod val="60000"/>
              <a:lumOff val="40000"/>
            </a:schemeClr>
          </a:solidFill>
          <a:ln w="254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a:solidFill>
                  <a:schemeClr val="tx1"/>
                </a:solidFill>
              </a:rPr>
              <a:t>ノートの表示はここをクリック</a:t>
            </a:r>
          </a:p>
        </p:txBody>
      </p:sp>
      <p:sp>
        <p:nvSpPr>
          <p:cNvPr id="9" name="吹き出し: 角を丸めた四角形 8">
            <a:extLst>
              <a:ext uri="{FF2B5EF4-FFF2-40B4-BE49-F238E27FC236}">
                <a16:creationId xmlns:a16="http://schemas.microsoft.com/office/drawing/2014/main" id="{BB25E619-EFD4-4EC0-9763-4A8A4E424E50}"/>
              </a:ext>
            </a:extLst>
          </p:cNvPr>
          <p:cNvSpPr/>
          <p:nvPr/>
        </p:nvSpPr>
        <p:spPr>
          <a:xfrm>
            <a:off x="1499936" y="5825606"/>
            <a:ext cx="7611979" cy="628688"/>
          </a:xfrm>
          <a:prstGeom prst="wedgeRoundRectCallout">
            <a:avLst>
              <a:gd name="adj1" fmla="val -34328"/>
              <a:gd name="adj2" fmla="val -131819"/>
              <a:gd name="adj3" fmla="val 16667"/>
            </a:avLst>
          </a:prstGeom>
          <a:solidFill>
            <a:schemeClr val="accent6">
              <a:lumMod val="60000"/>
              <a:lumOff val="40000"/>
            </a:schemeClr>
          </a:solidFill>
          <a:ln w="254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a:solidFill>
                  <a:schemeClr val="tx1"/>
                </a:solidFill>
              </a:rPr>
              <a:t>記載されていた</a:t>
            </a:r>
            <a:r>
              <a:rPr kumimoji="1" lang="en-US" altLang="ja-JP" sz="2800" dirty="0">
                <a:solidFill>
                  <a:schemeClr val="tx1"/>
                </a:solidFill>
              </a:rPr>
              <a:t>URL</a:t>
            </a:r>
            <a:r>
              <a:rPr kumimoji="1" lang="ja-JP" altLang="en-US" sz="2800" dirty="0">
                <a:solidFill>
                  <a:schemeClr val="tx1"/>
                </a:solidFill>
              </a:rPr>
              <a:t>等をノートに貼り付け</a:t>
            </a:r>
          </a:p>
        </p:txBody>
      </p:sp>
      <p:sp>
        <p:nvSpPr>
          <p:cNvPr id="10" name="吹き出し: 角を丸めた四角形 9">
            <a:extLst>
              <a:ext uri="{FF2B5EF4-FFF2-40B4-BE49-F238E27FC236}">
                <a16:creationId xmlns:a16="http://schemas.microsoft.com/office/drawing/2014/main" id="{0F838A4B-0C63-4917-958B-FE391427F3C2}"/>
              </a:ext>
            </a:extLst>
          </p:cNvPr>
          <p:cNvSpPr/>
          <p:nvPr/>
        </p:nvSpPr>
        <p:spPr>
          <a:xfrm>
            <a:off x="4317332" y="1972790"/>
            <a:ext cx="5257800" cy="1325563"/>
          </a:xfrm>
          <a:prstGeom prst="wedgeRoundRectCallout">
            <a:avLst>
              <a:gd name="adj1" fmla="val -54160"/>
              <a:gd name="adj2" fmla="val 98327"/>
              <a:gd name="adj3" fmla="val 16667"/>
            </a:avLst>
          </a:prstGeom>
          <a:solidFill>
            <a:schemeClr val="accent6">
              <a:lumMod val="60000"/>
              <a:lumOff val="40000"/>
            </a:schemeClr>
          </a:solidFill>
          <a:ln w="254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dirty="0" err="1">
                <a:solidFill>
                  <a:schemeClr val="tx1"/>
                </a:solidFill>
              </a:rPr>
              <a:t>SnippingTool</a:t>
            </a:r>
            <a:r>
              <a:rPr kumimoji="1" lang="ja-JP" altLang="en-US" sz="2800" dirty="0">
                <a:solidFill>
                  <a:schemeClr val="tx1"/>
                </a:solidFill>
              </a:rPr>
              <a:t>でグラフ等の画面を切り取り貼り付け</a:t>
            </a:r>
          </a:p>
        </p:txBody>
      </p:sp>
      <p:sp>
        <p:nvSpPr>
          <p:cNvPr id="3" name="スライド番号プレースホルダー 2">
            <a:extLst>
              <a:ext uri="{FF2B5EF4-FFF2-40B4-BE49-F238E27FC236}">
                <a16:creationId xmlns:a16="http://schemas.microsoft.com/office/drawing/2014/main" id="{F56DC3EB-9FB3-4583-992E-A94FB9ED5682}"/>
              </a:ext>
            </a:extLst>
          </p:cNvPr>
          <p:cNvSpPr>
            <a:spLocks noGrp="1"/>
          </p:cNvSpPr>
          <p:nvPr>
            <p:ph type="sldNum" sz="quarter" idx="12"/>
          </p:nvPr>
        </p:nvSpPr>
        <p:spPr/>
        <p:txBody>
          <a:bodyPr/>
          <a:lstStyle/>
          <a:p>
            <a:fld id="{EBFBE47D-BCFE-49BF-892F-C209939DDCD1}" type="slidenum">
              <a:rPr kumimoji="1" lang="ja-JP" altLang="en-US" smtClean="0"/>
              <a:t>16</a:t>
            </a:fld>
            <a:endParaRPr kumimoji="1" lang="ja-JP" altLang="en-US"/>
          </a:p>
        </p:txBody>
      </p:sp>
    </p:spTree>
    <p:extLst>
      <p:ext uri="{BB962C8B-B14F-4D97-AF65-F5344CB8AC3E}">
        <p14:creationId xmlns:p14="http://schemas.microsoft.com/office/powerpoint/2010/main" val="16131371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67F6B86-C0CF-4737-A85E-393A4EF13B86}"/>
              </a:ext>
            </a:extLst>
          </p:cNvPr>
          <p:cNvSpPr>
            <a:spLocks noGrp="1"/>
          </p:cNvSpPr>
          <p:nvPr>
            <p:ph type="title"/>
          </p:nvPr>
        </p:nvSpPr>
        <p:spPr/>
        <p:txBody>
          <a:bodyPr/>
          <a:lstStyle/>
          <a:p>
            <a:r>
              <a:rPr kumimoji="1" lang="ja-JP" altLang="en-US" b="1" dirty="0"/>
              <a:t>中間発表について</a:t>
            </a:r>
          </a:p>
        </p:txBody>
      </p:sp>
      <p:sp>
        <p:nvSpPr>
          <p:cNvPr id="3" name="コンテンツ プレースホルダー 2">
            <a:extLst>
              <a:ext uri="{FF2B5EF4-FFF2-40B4-BE49-F238E27FC236}">
                <a16:creationId xmlns:a16="http://schemas.microsoft.com/office/drawing/2014/main" id="{D48490C0-0D6F-4F47-A8F5-9EDA278B8D85}"/>
              </a:ext>
            </a:extLst>
          </p:cNvPr>
          <p:cNvSpPr>
            <a:spLocks noGrp="1"/>
          </p:cNvSpPr>
          <p:nvPr>
            <p:ph idx="1"/>
          </p:nvPr>
        </p:nvSpPr>
        <p:spPr/>
        <p:txBody>
          <a:bodyPr>
            <a:normAutofit/>
          </a:bodyPr>
          <a:lstStyle/>
          <a:p>
            <a:r>
              <a:rPr kumimoji="1" lang="ja-JP" altLang="en-US" sz="3600" dirty="0"/>
              <a:t>〇月〇日（金）</a:t>
            </a:r>
            <a:endParaRPr kumimoji="1" lang="en-US" altLang="ja-JP" sz="3600" dirty="0"/>
          </a:p>
          <a:p>
            <a:r>
              <a:rPr lang="en-US" altLang="ja-JP" sz="3600" dirty="0"/>
              <a:t>4</a:t>
            </a:r>
            <a:r>
              <a:rPr lang="ja-JP" altLang="en-US" sz="3600" dirty="0"/>
              <a:t>人程度のグループ内で中間発表</a:t>
            </a:r>
            <a:endParaRPr lang="en-US" altLang="ja-JP" sz="3600" dirty="0"/>
          </a:p>
          <a:p>
            <a:r>
              <a:rPr kumimoji="1" lang="ja-JP" altLang="en-US" sz="3600" dirty="0"/>
              <a:t>設定したテーマとその現状のデータについて</a:t>
            </a:r>
            <a:endParaRPr kumimoji="1" lang="en-US" altLang="ja-JP" sz="3600" dirty="0"/>
          </a:p>
          <a:p>
            <a:r>
              <a:rPr lang="ja-JP" altLang="en-US" sz="3600" dirty="0"/>
              <a:t>解決方法については発表しない</a:t>
            </a:r>
            <a:endParaRPr lang="en-US" altLang="ja-JP" sz="3600" dirty="0"/>
          </a:p>
          <a:p>
            <a:r>
              <a:rPr lang="ja-JP" altLang="en-US" sz="3600" dirty="0"/>
              <a:t>発表時間は</a:t>
            </a:r>
            <a:r>
              <a:rPr lang="en-US" altLang="ja-JP" sz="3600" dirty="0"/>
              <a:t>2</a:t>
            </a:r>
            <a:r>
              <a:rPr lang="ja-JP" altLang="en-US" sz="3600" dirty="0"/>
              <a:t>分程度</a:t>
            </a:r>
            <a:endParaRPr lang="en-US" altLang="ja-JP" sz="3600" dirty="0"/>
          </a:p>
          <a:p>
            <a:r>
              <a:rPr kumimoji="1" lang="ja-JP" altLang="en-US" sz="3600" dirty="0"/>
              <a:t>発表できる状態までスライドを作成しておくこと</a:t>
            </a:r>
          </a:p>
        </p:txBody>
      </p:sp>
      <p:sp>
        <p:nvSpPr>
          <p:cNvPr id="4" name="スライド番号プレースホルダー 3">
            <a:extLst>
              <a:ext uri="{FF2B5EF4-FFF2-40B4-BE49-F238E27FC236}">
                <a16:creationId xmlns:a16="http://schemas.microsoft.com/office/drawing/2014/main" id="{0FCBA8E8-905F-41D5-B083-C2CDC5F1619C}"/>
              </a:ext>
            </a:extLst>
          </p:cNvPr>
          <p:cNvSpPr>
            <a:spLocks noGrp="1"/>
          </p:cNvSpPr>
          <p:nvPr>
            <p:ph type="sldNum" sz="quarter" idx="12"/>
          </p:nvPr>
        </p:nvSpPr>
        <p:spPr/>
        <p:txBody>
          <a:bodyPr/>
          <a:lstStyle/>
          <a:p>
            <a:fld id="{EBFBE47D-BCFE-49BF-892F-C209939DDCD1}" type="slidenum">
              <a:rPr kumimoji="1" lang="ja-JP" altLang="en-US" smtClean="0"/>
              <a:t>17</a:t>
            </a:fld>
            <a:endParaRPr kumimoji="1" lang="ja-JP" altLang="en-US"/>
          </a:p>
        </p:txBody>
      </p:sp>
    </p:spTree>
    <p:extLst>
      <p:ext uri="{BB962C8B-B14F-4D97-AF65-F5344CB8AC3E}">
        <p14:creationId xmlns:p14="http://schemas.microsoft.com/office/powerpoint/2010/main" val="31749999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sz="quarter" idx="1"/>
          </p:nvPr>
        </p:nvSpPr>
        <p:spPr>
          <a:xfrm>
            <a:off x="934720" y="1280160"/>
            <a:ext cx="10850880" cy="5029160"/>
          </a:xfrm>
        </p:spPr>
        <p:txBody>
          <a:bodyPr>
            <a:normAutofit/>
          </a:bodyPr>
          <a:lstStyle/>
          <a:p>
            <a:r>
              <a:rPr kumimoji="1" lang="ja-JP" altLang="en-US" sz="3200" dirty="0"/>
              <a:t>私は美馬市について</a:t>
            </a:r>
            <a:endParaRPr kumimoji="1" lang="en-US" altLang="ja-JP" sz="3200" dirty="0"/>
          </a:p>
          <a:p>
            <a:r>
              <a:rPr kumimoji="1" lang="ja-JP" altLang="en-US" sz="3200" dirty="0"/>
              <a:t>○○～○○・・・　を問題点としてあげた</a:t>
            </a:r>
            <a:endParaRPr kumimoji="1" lang="en-US" altLang="ja-JP" sz="3200" dirty="0"/>
          </a:p>
          <a:p>
            <a:r>
              <a:rPr lang="ja-JP" altLang="en-US" sz="3200" dirty="0"/>
              <a:t>このグラフは～～　の推移を表しているグラフで平成</a:t>
            </a:r>
            <a:r>
              <a:rPr lang="en-US" altLang="ja-JP" sz="3200" dirty="0"/>
              <a:t>20</a:t>
            </a:r>
            <a:r>
              <a:rPr lang="ja-JP" altLang="en-US" sz="3200" dirty="0"/>
              <a:t>年ごろから急激に○○が減っているのがわかります。</a:t>
            </a:r>
            <a:endParaRPr lang="en-US" altLang="ja-JP" sz="3200" dirty="0"/>
          </a:p>
          <a:p>
            <a:r>
              <a:rPr lang="ja-JP" altLang="en-US" sz="3200" dirty="0"/>
              <a:t>また，このグラフは○○市のグラフです。○○市は美馬市とほぼ人口が同じです。比較してみると美馬市の減少がとても大きいことがわかります</a:t>
            </a:r>
            <a:endParaRPr lang="en-US" altLang="ja-JP" sz="3200" dirty="0"/>
          </a:p>
          <a:p>
            <a:r>
              <a:rPr lang="ja-JP" altLang="en-US" sz="3200" dirty="0"/>
              <a:t>以上のことから○テーマ○については深刻な問題となっていると考えられます。</a:t>
            </a:r>
            <a:endParaRPr lang="en-US" altLang="ja-JP" sz="3200" dirty="0"/>
          </a:p>
          <a:p>
            <a:endParaRPr lang="en-US" altLang="ja-JP" sz="3200" dirty="0"/>
          </a:p>
          <a:p>
            <a:pPr marL="0" indent="0">
              <a:buNone/>
            </a:pPr>
            <a:endParaRPr lang="en-US" altLang="ja-JP" sz="3200" dirty="0"/>
          </a:p>
          <a:p>
            <a:endParaRPr lang="en-US" altLang="ja-JP" sz="3200" dirty="0"/>
          </a:p>
        </p:txBody>
      </p:sp>
      <p:sp>
        <p:nvSpPr>
          <p:cNvPr id="2" name="テキスト ボックス 1">
            <a:extLst>
              <a:ext uri="{FF2B5EF4-FFF2-40B4-BE49-F238E27FC236}">
                <a16:creationId xmlns:a16="http://schemas.microsoft.com/office/drawing/2014/main" id="{A975170B-0C4E-479A-96D7-4AA5261E88B1}"/>
              </a:ext>
            </a:extLst>
          </p:cNvPr>
          <p:cNvSpPr txBox="1"/>
          <p:nvPr/>
        </p:nvSpPr>
        <p:spPr>
          <a:xfrm>
            <a:off x="731520" y="317847"/>
            <a:ext cx="2031325" cy="461665"/>
          </a:xfrm>
          <a:prstGeom prst="rect">
            <a:avLst/>
          </a:prstGeom>
          <a:noFill/>
        </p:spPr>
        <p:txBody>
          <a:bodyPr wrap="none" rtlCol="0">
            <a:spAutoFit/>
          </a:bodyPr>
          <a:lstStyle/>
          <a:p>
            <a:r>
              <a:rPr kumimoji="1" lang="ja-JP" altLang="en-US" sz="2400" dirty="0"/>
              <a:t>発表の仕方例</a:t>
            </a:r>
          </a:p>
        </p:txBody>
      </p:sp>
      <p:sp>
        <p:nvSpPr>
          <p:cNvPr id="4" name="スライド番号プレースホルダー 3">
            <a:extLst>
              <a:ext uri="{FF2B5EF4-FFF2-40B4-BE49-F238E27FC236}">
                <a16:creationId xmlns:a16="http://schemas.microsoft.com/office/drawing/2014/main" id="{50ACAAD9-20B8-4150-93BE-E7416506B3A9}"/>
              </a:ext>
            </a:extLst>
          </p:cNvPr>
          <p:cNvSpPr>
            <a:spLocks noGrp="1"/>
          </p:cNvSpPr>
          <p:nvPr>
            <p:ph type="sldNum" sz="quarter" idx="12"/>
          </p:nvPr>
        </p:nvSpPr>
        <p:spPr/>
        <p:txBody>
          <a:bodyPr/>
          <a:lstStyle/>
          <a:p>
            <a:fld id="{EBFBE47D-BCFE-49BF-892F-C209939DDCD1}" type="slidenum">
              <a:rPr kumimoji="1" lang="ja-JP" altLang="en-US" smtClean="0"/>
              <a:t>18</a:t>
            </a:fld>
            <a:endParaRPr kumimoji="1" lang="ja-JP" altLang="en-US"/>
          </a:p>
        </p:txBody>
      </p:sp>
    </p:spTree>
    <p:extLst>
      <p:ext uri="{BB962C8B-B14F-4D97-AF65-F5344CB8AC3E}">
        <p14:creationId xmlns:p14="http://schemas.microsoft.com/office/powerpoint/2010/main" val="27902052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4000" b="1" dirty="0"/>
              <a:t>問題解決のための</a:t>
            </a:r>
            <a:r>
              <a:rPr lang="en-US" altLang="ja-JP" sz="4000" b="1" dirty="0"/>
              <a:t>4</a:t>
            </a:r>
            <a:r>
              <a:rPr lang="ja-JP" altLang="en-US" sz="4000" b="1" dirty="0" err="1"/>
              <a:t>つの</a:t>
            </a:r>
            <a:r>
              <a:rPr lang="ja-JP" altLang="en-US" sz="4000" b="1" dirty="0"/>
              <a:t>ステップ</a:t>
            </a:r>
          </a:p>
        </p:txBody>
      </p:sp>
      <p:sp>
        <p:nvSpPr>
          <p:cNvPr id="4" name="テキスト ボックス 3"/>
          <p:cNvSpPr txBox="1"/>
          <p:nvPr/>
        </p:nvSpPr>
        <p:spPr>
          <a:xfrm>
            <a:off x="1155264" y="1502036"/>
            <a:ext cx="5827236" cy="707886"/>
          </a:xfrm>
          <a:prstGeom prst="rect">
            <a:avLst/>
          </a:prstGeom>
          <a:noFill/>
        </p:spPr>
        <p:txBody>
          <a:bodyPr wrap="none" rtlCol="0">
            <a:spAutoFit/>
          </a:bodyPr>
          <a:lstStyle/>
          <a:p>
            <a:r>
              <a:rPr lang="ja-JP" altLang="en-US" sz="4000" dirty="0"/>
              <a:t>①問題点（理想の状態）</a:t>
            </a:r>
            <a:endParaRPr lang="en-US" altLang="ja-JP" sz="4000" dirty="0"/>
          </a:p>
        </p:txBody>
      </p:sp>
      <p:sp>
        <p:nvSpPr>
          <p:cNvPr id="5" name="テキスト ボックス 4"/>
          <p:cNvSpPr txBox="1"/>
          <p:nvPr/>
        </p:nvSpPr>
        <p:spPr>
          <a:xfrm>
            <a:off x="1155264" y="2763674"/>
            <a:ext cx="3262432" cy="707886"/>
          </a:xfrm>
          <a:prstGeom prst="rect">
            <a:avLst/>
          </a:prstGeom>
          <a:noFill/>
        </p:spPr>
        <p:txBody>
          <a:bodyPr wrap="none" rtlCol="0">
            <a:spAutoFit/>
          </a:bodyPr>
          <a:lstStyle/>
          <a:p>
            <a:r>
              <a:rPr lang="ja-JP" altLang="en-US" sz="4000" dirty="0"/>
              <a:t>②現状の分析</a:t>
            </a:r>
          </a:p>
        </p:txBody>
      </p:sp>
      <p:sp>
        <p:nvSpPr>
          <p:cNvPr id="6" name="テキスト ボックス 5"/>
          <p:cNvSpPr txBox="1"/>
          <p:nvPr/>
        </p:nvSpPr>
        <p:spPr>
          <a:xfrm>
            <a:off x="1155265" y="4094324"/>
            <a:ext cx="3775393" cy="707886"/>
          </a:xfrm>
          <a:prstGeom prst="rect">
            <a:avLst/>
          </a:prstGeom>
          <a:noFill/>
        </p:spPr>
        <p:txBody>
          <a:bodyPr wrap="none" rtlCol="0">
            <a:spAutoFit/>
          </a:bodyPr>
          <a:lstStyle/>
          <a:p>
            <a:r>
              <a:rPr lang="ja-JP" altLang="en-US" sz="4000" dirty="0"/>
              <a:t>③解決策の提案</a:t>
            </a:r>
          </a:p>
        </p:txBody>
      </p:sp>
      <p:sp>
        <p:nvSpPr>
          <p:cNvPr id="7" name="テキスト ボックス 6"/>
          <p:cNvSpPr txBox="1"/>
          <p:nvPr/>
        </p:nvSpPr>
        <p:spPr>
          <a:xfrm>
            <a:off x="1155265" y="5474670"/>
            <a:ext cx="2749471" cy="707886"/>
          </a:xfrm>
          <a:prstGeom prst="rect">
            <a:avLst/>
          </a:prstGeom>
          <a:noFill/>
        </p:spPr>
        <p:txBody>
          <a:bodyPr wrap="none" rtlCol="0">
            <a:spAutoFit/>
          </a:bodyPr>
          <a:lstStyle/>
          <a:p>
            <a:r>
              <a:rPr lang="ja-JP" altLang="en-US" sz="4000" dirty="0"/>
              <a:t>④解決行動</a:t>
            </a:r>
          </a:p>
        </p:txBody>
      </p:sp>
      <p:sp>
        <p:nvSpPr>
          <p:cNvPr id="9" name="矢印: 上下 8">
            <a:extLst>
              <a:ext uri="{FF2B5EF4-FFF2-40B4-BE49-F238E27FC236}">
                <a16:creationId xmlns:a16="http://schemas.microsoft.com/office/drawing/2014/main" id="{464C4362-E874-4D65-88F6-9B919E0D79B7}"/>
              </a:ext>
            </a:extLst>
          </p:cNvPr>
          <p:cNvSpPr/>
          <p:nvPr/>
        </p:nvSpPr>
        <p:spPr>
          <a:xfrm>
            <a:off x="2424170" y="3420944"/>
            <a:ext cx="724619" cy="673381"/>
          </a:xfrm>
          <a:prstGeom prst="upDownArrow">
            <a:avLst>
              <a:gd name="adj1" fmla="val 63636"/>
              <a:gd name="adj2" fmla="val 2954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矢印: 上下 9">
            <a:extLst>
              <a:ext uri="{FF2B5EF4-FFF2-40B4-BE49-F238E27FC236}">
                <a16:creationId xmlns:a16="http://schemas.microsoft.com/office/drawing/2014/main" id="{CF3FB94B-46A9-4217-8F7F-0109B9BC4231}"/>
              </a:ext>
            </a:extLst>
          </p:cNvPr>
          <p:cNvSpPr/>
          <p:nvPr/>
        </p:nvSpPr>
        <p:spPr>
          <a:xfrm>
            <a:off x="2424169" y="2140910"/>
            <a:ext cx="724619" cy="673381"/>
          </a:xfrm>
          <a:prstGeom prst="upDownArrow">
            <a:avLst>
              <a:gd name="adj1" fmla="val 63636"/>
              <a:gd name="adj2" fmla="val 2954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吹き出し: 角を丸めた四角形 11">
            <a:extLst>
              <a:ext uri="{FF2B5EF4-FFF2-40B4-BE49-F238E27FC236}">
                <a16:creationId xmlns:a16="http://schemas.microsoft.com/office/drawing/2014/main" id="{9EAED0D9-29A8-425C-B24D-CBB2B65C1D2A}"/>
              </a:ext>
            </a:extLst>
          </p:cNvPr>
          <p:cNvSpPr/>
          <p:nvPr/>
        </p:nvSpPr>
        <p:spPr>
          <a:xfrm>
            <a:off x="6706324" y="1500301"/>
            <a:ext cx="5301645" cy="1920643"/>
          </a:xfrm>
          <a:prstGeom prst="wedgeRoundRectCallout">
            <a:avLst>
              <a:gd name="adj1" fmla="val -104734"/>
              <a:gd name="adj2" fmla="val 2314"/>
              <a:gd name="adj3" fmla="val 16667"/>
            </a:avLst>
          </a:prstGeom>
          <a:solidFill>
            <a:schemeClr val="accent6">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3200" dirty="0">
                <a:solidFill>
                  <a:srgbClr val="002060"/>
                </a:solidFill>
              </a:rPr>
              <a:t>現状分析をして問題点のような状況がなければ問題点を変更する</a:t>
            </a:r>
          </a:p>
        </p:txBody>
      </p:sp>
      <p:sp>
        <p:nvSpPr>
          <p:cNvPr id="13" name="吹き出し: 角を丸めた四角形 12">
            <a:extLst>
              <a:ext uri="{FF2B5EF4-FFF2-40B4-BE49-F238E27FC236}">
                <a16:creationId xmlns:a16="http://schemas.microsoft.com/office/drawing/2014/main" id="{8E48F524-F6E1-4053-8BC8-1CE23F02C2EA}"/>
              </a:ext>
            </a:extLst>
          </p:cNvPr>
          <p:cNvSpPr/>
          <p:nvPr/>
        </p:nvSpPr>
        <p:spPr>
          <a:xfrm>
            <a:off x="5173641" y="3595798"/>
            <a:ext cx="6834328" cy="2063130"/>
          </a:xfrm>
          <a:prstGeom prst="wedgeRoundRectCallout">
            <a:avLst>
              <a:gd name="adj1" fmla="val -71803"/>
              <a:gd name="adj2" fmla="val -41060"/>
              <a:gd name="adj3" fmla="val 16667"/>
            </a:avLst>
          </a:prstGeom>
          <a:solidFill>
            <a:schemeClr val="accent6">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3200" dirty="0">
                <a:solidFill>
                  <a:srgbClr val="002060"/>
                </a:solidFill>
              </a:rPr>
              <a:t>現状分析により原因等を考え、解決策につなげる。仮解決策から現状分析し分析結果によっては解決策を変更。</a:t>
            </a:r>
            <a:r>
              <a:rPr lang="ja-JP" altLang="en-US" sz="3200" dirty="0">
                <a:solidFill>
                  <a:srgbClr val="002060"/>
                </a:solidFill>
              </a:rPr>
              <a:t>これを繰り返す</a:t>
            </a:r>
            <a:endParaRPr kumimoji="1" lang="ja-JP" altLang="en-US" sz="3200" dirty="0">
              <a:solidFill>
                <a:srgbClr val="002060"/>
              </a:solidFill>
            </a:endParaRPr>
          </a:p>
        </p:txBody>
      </p:sp>
      <p:sp>
        <p:nvSpPr>
          <p:cNvPr id="3" name="スライド番号プレースホルダー 2">
            <a:extLst>
              <a:ext uri="{FF2B5EF4-FFF2-40B4-BE49-F238E27FC236}">
                <a16:creationId xmlns:a16="http://schemas.microsoft.com/office/drawing/2014/main" id="{55491AF1-1697-4C6D-ABAF-373F9978744A}"/>
              </a:ext>
            </a:extLst>
          </p:cNvPr>
          <p:cNvSpPr>
            <a:spLocks noGrp="1"/>
          </p:cNvSpPr>
          <p:nvPr>
            <p:ph type="sldNum" sz="quarter" idx="12"/>
          </p:nvPr>
        </p:nvSpPr>
        <p:spPr/>
        <p:txBody>
          <a:bodyPr/>
          <a:lstStyle/>
          <a:p>
            <a:fld id="{EBFBE47D-BCFE-49BF-892F-C209939DDCD1}" type="slidenum">
              <a:rPr kumimoji="1" lang="ja-JP" altLang="en-US" smtClean="0"/>
              <a:t>19</a:t>
            </a:fld>
            <a:endParaRPr kumimoji="1" lang="ja-JP" altLang="en-US"/>
          </a:p>
        </p:txBody>
      </p:sp>
    </p:spTree>
    <p:extLst>
      <p:ext uri="{BB962C8B-B14F-4D97-AF65-F5344CB8AC3E}">
        <p14:creationId xmlns:p14="http://schemas.microsoft.com/office/powerpoint/2010/main" val="973404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表 4">
            <a:extLst>
              <a:ext uri="{FF2B5EF4-FFF2-40B4-BE49-F238E27FC236}">
                <a16:creationId xmlns:a16="http://schemas.microsoft.com/office/drawing/2014/main" id="{BD34DDA3-A6B1-4220-8294-6B03C45574D3}"/>
              </a:ext>
            </a:extLst>
          </p:cNvPr>
          <p:cNvGraphicFramePr>
            <a:graphicFrameLocks noGrp="1"/>
          </p:cNvGraphicFramePr>
          <p:nvPr>
            <p:extLst>
              <p:ext uri="{D42A27DB-BD31-4B8C-83A1-F6EECF244321}">
                <p14:modId xmlns:p14="http://schemas.microsoft.com/office/powerpoint/2010/main" val="2747263698"/>
              </p:ext>
            </p:extLst>
          </p:nvPr>
        </p:nvGraphicFramePr>
        <p:xfrm>
          <a:off x="8697264" y="210646"/>
          <a:ext cx="3094893" cy="3657600"/>
        </p:xfrm>
        <a:graphic>
          <a:graphicData uri="http://schemas.openxmlformats.org/drawingml/2006/table">
            <a:tbl>
              <a:tblPr firstRow="1" bandRow="1">
                <a:tableStyleId>{5C22544A-7EE6-4342-B048-85BDC9FD1C3A}</a:tableStyleId>
              </a:tblPr>
              <a:tblGrid>
                <a:gridCol w="897836">
                  <a:extLst>
                    <a:ext uri="{9D8B030D-6E8A-4147-A177-3AD203B41FA5}">
                      <a16:colId xmlns:a16="http://schemas.microsoft.com/office/drawing/2014/main" val="3075129049"/>
                    </a:ext>
                  </a:extLst>
                </a:gridCol>
                <a:gridCol w="2197057">
                  <a:extLst>
                    <a:ext uri="{9D8B030D-6E8A-4147-A177-3AD203B41FA5}">
                      <a16:colId xmlns:a16="http://schemas.microsoft.com/office/drawing/2014/main" val="3622139795"/>
                    </a:ext>
                  </a:extLst>
                </a:gridCol>
              </a:tblGrid>
              <a:tr h="370840">
                <a:tc>
                  <a:txBody>
                    <a:bodyPr/>
                    <a:lstStyle/>
                    <a:p>
                      <a:endParaRPr kumimoji="1" lang="ja-JP" altLang="en-US" sz="2400"/>
                    </a:p>
                  </a:txBody>
                  <a:tcPr/>
                </a:tc>
                <a:tc>
                  <a:txBody>
                    <a:bodyPr/>
                    <a:lstStyle/>
                    <a:p>
                      <a:r>
                        <a:rPr kumimoji="1" lang="ja-JP" altLang="en-US" sz="2400" dirty="0"/>
                        <a:t>カテゴリー</a:t>
                      </a:r>
                    </a:p>
                  </a:txBody>
                  <a:tcPr/>
                </a:tc>
                <a:extLst>
                  <a:ext uri="{0D108BD9-81ED-4DB2-BD59-A6C34878D82A}">
                    <a16:rowId xmlns:a16="http://schemas.microsoft.com/office/drawing/2014/main" val="3981057759"/>
                  </a:ext>
                </a:extLst>
              </a:tr>
              <a:tr h="370840">
                <a:tc>
                  <a:txBody>
                    <a:bodyPr/>
                    <a:lstStyle/>
                    <a:p>
                      <a:r>
                        <a:rPr kumimoji="1" lang="en-US" altLang="ja-JP" sz="2400" dirty="0"/>
                        <a:t>1</a:t>
                      </a:r>
                      <a:endParaRPr kumimoji="1" lang="ja-JP" altLang="en-US" sz="2400" dirty="0"/>
                    </a:p>
                  </a:txBody>
                  <a:tcPr/>
                </a:tc>
                <a:tc>
                  <a:txBody>
                    <a:bodyPr/>
                    <a:lstStyle/>
                    <a:p>
                      <a:r>
                        <a:rPr kumimoji="1" lang="ja-JP" altLang="en-US" sz="2400" dirty="0"/>
                        <a:t>防災</a:t>
                      </a:r>
                    </a:p>
                  </a:txBody>
                  <a:tcPr/>
                </a:tc>
                <a:extLst>
                  <a:ext uri="{0D108BD9-81ED-4DB2-BD59-A6C34878D82A}">
                    <a16:rowId xmlns:a16="http://schemas.microsoft.com/office/drawing/2014/main" val="1817782870"/>
                  </a:ext>
                </a:extLst>
              </a:tr>
              <a:tr h="370840">
                <a:tc>
                  <a:txBody>
                    <a:bodyPr/>
                    <a:lstStyle/>
                    <a:p>
                      <a:r>
                        <a:rPr kumimoji="1" lang="en-US" altLang="ja-JP" sz="2400" dirty="0"/>
                        <a:t>2</a:t>
                      </a:r>
                      <a:endParaRPr kumimoji="1" lang="ja-JP" altLang="en-US" sz="2400" dirty="0"/>
                    </a:p>
                  </a:txBody>
                  <a:tcPr/>
                </a:tc>
                <a:tc>
                  <a:txBody>
                    <a:bodyPr/>
                    <a:lstStyle/>
                    <a:p>
                      <a:r>
                        <a:rPr kumimoji="1" lang="ja-JP" altLang="en-US" sz="2400" dirty="0"/>
                        <a:t>教育</a:t>
                      </a:r>
                    </a:p>
                  </a:txBody>
                  <a:tcPr/>
                </a:tc>
                <a:extLst>
                  <a:ext uri="{0D108BD9-81ED-4DB2-BD59-A6C34878D82A}">
                    <a16:rowId xmlns:a16="http://schemas.microsoft.com/office/drawing/2014/main" val="1799050843"/>
                  </a:ext>
                </a:extLst>
              </a:tr>
              <a:tr h="370840">
                <a:tc>
                  <a:txBody>
                    <a:bodyPr/>
                    <a:lstStyle/>
                    <a:p>
                      <a:r>
                        <a:rPr kumimoji="1" lang="en-US" altLang="ja-JP" sz="2400" dirty="0"/>
                        <a:t>3</a:t>
                      </a:r>
                      <a:endParaRPr kumimoji="1" lang="ja-JP" altLang="en-US" sz="2400" dirty="0"/>
                    </a:p>
                  </a:txBody>
                  <a:tcPr/>
                </a:tc>
                <a:tc>
                  <a:txBody>
                    <a:bodyPr/>
                    <a:lstStyle/>
                    <a:p>
                      <a:r>
                        <a:rPr kumimoji="1" lang="ja-JP" altLang="en-US" sz="2400" dirty="0"/>
                        <a:t>医療・福祉</a:t>
                      </a:r>
                    </a:p>
                  </a:txBody>
                  <a:tcPr/>
                </a:tc>
                <a:extLst>
                  <a:ext uri="{0D108BD9-81ED-4DB2-BD59-A6C34878D82A}">
                    <a16:rowId xmlns:a16="http://schemas.microsoft.com/office/drawing/2014/main" val="3729905141"/>
                  </a:ext>
                </a:extLst>
              </a:tr>
              <a:tr h="370840">
                <a:tc>
                  <a:txBody>
                    <a:bodyPr/>
                    <a:lstStyle/>
                    <a:p>
                      <a:r>
                        <a:rPr kumimoji="1" lang="en-US" altLang="ja-JP" sz="2400" dirty="0"/>
                        <a:t>4</a:t>
                      </a:r>
                      <a:endParaRPr kumimoji="1" lang="ja-JP" altLang="en-US" sz="2400" dirty="0"/>
                    </a:p>
                  </a:txBody>
                  <a:tcPr/>
                </a:tc>
                <a:tc>
                  <a:txBody>
                    <a:bodyPr/>
                    <a:lstStyle/>
                    <a:p>
                      <a:r>
                        <a:rPr kumimoji="1" lang="ja-JP" altLang="en-US" sz="2400" dirty="0"/>
                        <a:t>伝統文化</a:t>
                      </a:r>
                    </a:p>
                  </a:txBody>
                  <a:tcPr/>
                </a:tc>
                <a:extLst>
                  <a:ext uri="{0D108BD9-81ED-4DB2-BD59-A6C34878D82A}">
                    <a16:rowId xmlns:a16="http://schemas.microsoft.com/office/drawing/2014/main" val="549105522"/>
                  </a:ext>
                </a:extLst>
              </a:tr>
              <a:tr h="370840">
                <a:tc>
                  <a:txBody>
                    <a:bodyPr/>
                    <a:lstStyle/>
                    <a:p>
                      <a:r>
                        <a:rPr kumimoji="1" lang="en-US" altLang="ja-JP" sz="2400" dirty="0"/>
                        <a:t>5</a:t>
                      </a:r>
                      <a:endParaRPr kumimoji="1" lang="ja-JP" altLang="en-US" sz="2400" dirty="0"/>
                    </a:p>
                  </a:txBody>
                  <a:tcPr/>
                </a:tc>
                <a:tc>
                  <a:txBody>
                    <a:bodyPr/>
                    <a:lstStyle/>
                    <a:p>
                      <a:r>
                        <a:rPr kumimoji="1" lang="ja-JP" altLang="en-US" sz="2400" dirty="0"/>
                        <a:t>環境</a:t>
                      </a:r>
                    </a:p>
                  </a:txBody>
                  <a:tcPr/>
                </a:tc>
                <a:extLst>
                  <a:ext uri="{0D108BD9-81ED-4DB2-BD59-A6C34878D82A}">
                    <a16:rowId xmlns:a16="http://schemas.microsoft.com/office/drawing/2014/main" val="1568087163"/>
                  </a:ext>
                </a:extLst>
              </a:tr>
              <a:tr h="370840">
                <a:tc>
                  <a:txBody>
                    <a:bodyPr/>
                    <a:lstStyle/>
                    <a:p>
                      <a:r>
                        <a:rPr kumimoji="1" lang="en-US" altLang="ja-JP" sz="2400" dirty="0"/>
                        <a:t>6</a:t>
                      </a:r>
                      <a:endParaRPr kumimoji="1" lang="ja-JP" altLang="en-US" sz="2400" dirty="0"/>
                    </a:p>
                  </a:txBody>
                  <a:tcPr/>
                </a:tc>
                <a:tc>
                  <a:txBody>
                    <a:bodyPr/>
                    <a:lstStyle/>
                    <a:p>
                      <a:r>
                        <a:rPr kumimoji="1" lang="ja-JP" altLang="en-US" sz="2400" dirty="0"/>
                        <a:t>産業</a:t>
                      </a:r>
                    </a:p>
                  </a:txBody>
                  <a:tcPr/>
                </a:tc>
                <a:extLst>
                  <a:ext uri="{0D108BD9-81ED-4DB2-BD59-A6C34878D82A}">
                    <a16:rowId xmlns:a16="http://schemas.microsoft.com/office/drawing/2014/main" val="2691838700"/>
                  </a:ext>
                </a:extLst>
              </a:tr>
              <a:tr h="370840">
                <a:tc>
                  <a:txBody>
                    <a:bodyPr/>
                    <a:lstStyle/>
                    <a:p>
                      <a:r>
                        <a:rPr kumimoji="1" lang="en-US" altLang="ja-JP" sz="2400" dirty="0"/>
                        <a:t>7</a:t>
                      </a:r>
                      <a:endParaRPr kumimoji="1" lang="ja-JP" altLang="en-US" sz="2400" dirty="0"/>
                    </a:p>
                  </a:txBody>
                  <a:tcPr/>
                </a:tc>
                <a:tc>
                  <a:txBody>
                    <a:bodyPr/>
                    <a:lstStyle/>
                    <a:p>
                      <a:r>
                        <a:rPr kumimoji="1" lang="ja-JP" altLang="en-US" sz="2400" dirty="0"/>
                        <a:t>産業</a:t>
                      </a:r>
                    </a:p>
                  </a:txBody>
                  <a:tcPr/>
                </a:tc>
                <a:extLst>
                  <a:ext uri="{0D108BD9-81ED-4DB2-BD59-A6C34878D82A}">
                    <a16:rowId xmlns:a16="http://schemas.microsoft.com/office/drawing/2014/main" val="4104548676"/>
                  </a:ext>
                </a:extLst>
              </a:tr>
            </a:tbl>
          </a:graphicData>
        </a:graphic>
      </p:graphicFrame>
      <p:sp>
        <p:nvSpPr>
          <p:cNvPr id="2" name="タイトル 1">
            <a:extLst>
              <a:ext uri="{FF2B5EF4-FFF2-40B4-BE49-F238E27FC236}">
                <a16:creationId xmlns:a16="http://schemas.microsoft.com/office/drawing/2014/main" id="{9D17A462-851E-40C4-A67A-2E25D3942727}"/>
              </a:ext>
            </a:extLst>
          </p:cNvPr>
          <p:cNvSpPr>
            <a:spLocks noGrp="1"/>
          </p:cNvSpPr>
          <p:nvPr>
            <p:ph type="title"/>
          </p:nvPr>
        </p:nvSpPr>
        <p:spPr>
          <a:xfrm>
            <a:off x="838200" y="153090"/>
            <a:ext cx="10515600" cy="1325563"/>
          </a:xfrm>
        </p:spPr>
        <p:txBody>
          <a:bodyPr/>
          <a:lstStyle/>
          <a:p>
            <a:r>
              <a:rPr lang="ja-JP" altLang="en-US" dirty="0"/>
              <a:t>問題点抽出</a:t>
            </a:r>
            <a:r>
              <a:rPr kumimoji="1" lang="ja-JP" altLang="en-US" dirty="0"/>
              <a:t>の手順</a:t>
            </a:r>
          </a:p>
        </p:txBody>
      </p:sp>
      <p:sp>
        <p:nvSpPr>
          <p:cNvPr id="3" name="コンテンツ プレースホルダー 2">
            <a:extLst>
              <a:ext uri="{FF2B5EF4-FFF2-40B4-BE49-F238E27FC236}">
                <a16:creationId xmlns:a16="http://schemas.microsoft.com/office/drawing/2014/main" id="{051342E1-D5D4-4B27-8360-668036BCD528}"/>
              </a:ext>
            </a:extLst>
          </p:cNvPr>
          <p:cNvSpPr>
            <a:spLocks noGrp="1"/>
          </p:cNvSpPr>
          <p:nvPr>
            <p:ph idx="1"/>
          </p:nvPr>
        </p:nvSpPr>
        <p:spPr>
          <a:xfrm>
            <a:off x="1048992" y="1266835"/>
            <a:ext cx="10515600" cy="1659696"/>
          </a:xfrm>
        </p:spPr>
        <p:txBody>
          <a:bodyPr/>
          <a:lstStyle/>
          <a:p>
            <a:r>
              <a:rPr kumimoji="1" lang="ja-JP" altLang="en-US" dirty="0"/>
              <a:t>大テーマ（カテゴリー）の設定</a:t>
            </a:r>
            <a:endParaRPr kumimoji="1" lang="en-US" altLang="ja-JP" dirty="0"/>
          </a:p>
          <a:p>
            <a:r>
              <a:rPr kumimoji="1" lang="ja-JP" altLang="en-US" dirty="0"/>
              <a:t>カテゴリー別の問題点の抽出</a:t>
            </a:r>
            <a:endParaRPr kumimoji="1" lang="en-US" altLang="ja-JP" dirty="0"/>
          </a:p>
          <a:p>
            <a:r>
              <a:rPr kumimoji="1" lang="ja-JP" altLang="en-US" dirty="0"/>
              <a:t>問題点の具体化、焦点化</a:t>
            </a:r>
            <a:endParaRPr kumimoji="1" lang="en-US" altLang="ja-JP" dirty="0"/>
          </a:p>
        </p:txBody>
      </p:sp>
      <p:sp>
        <p:nvSpPr>
          <p:cNvPr id="8" name="テキスト ボックス 7">
            <a:extLst>
              <a:ext uri="{FF2B5EF4-FFF2-40B4-BE49-F238E27FC236}">
                <a16:creationId xmlns:a16="http://schemas.microsoft.com/office/drawing/2014/main" id="{FCAD48EB-4886-471C-A7F6-0D7BDA24F3C8}"/>
              </a:ext>
            </a:extLst>
          </p:cNvPr>
          <p:cNvSpPr txBox="1"/>
          <p:nvPr/>
        </p:nvSpPr>
        <p:spPr>
          <a:xfrm>
            <a:off x="627408" y="3263936"/>
            <a:ext cx="4288353" cy="400110"/>
          </a:xfrm>
          <a:prstGeom prst="rect">
            <a:avLst/>
          </a:prstGeom>
          <a:noFill/>
        </p:spPr>
        <p:txBody>
          <a:bodyPr wrap="none" rtlCol="0">
            <a:spAutoFit/>
          </a:bodyPr>
          <a:lstStyle/>
          <a:p>
            <a:r>
              <a:rPr kumimoji="1" lang="ja-JP" altLang="en-US" sz="2000" b="1" dirty="0">
                <a:solidFill>
                  <a:srgbClr val="002060"/>
                </a:solidFill>
              </a:rPr>
              <a:t>例　カテゴリー：地球温暖化の場合</a:t>
            </a:r>
          </a:p>
        </p:txBody>
      </p:sp>
      <p:pic>
        <p:nvPicPr>
          <p:cNvPr id="11" name="図 10">
            <a:extLst>
              <a:ext uri="{FF2B5EF4-FFF2-40B4-BE49-F238E27FC236}">
                <a16:creationId xmlns:a16="http://schemas.microsoft.com/office/drawing/2014/main" id="{5993FAA5-4706-4225-BB54-7ACBAD80F9D2}"/>
              </a:ext>
            </a:extLst>
          </p:cNvPr>
          <p:cNvPicPr>
            <a:picLocks noChangeAspect="1"/>
          </p:cNvPicPr>
          <p:nvPr/>
        </p:nvPicPr>
        <p:blipFill>
          <a:blip r:embed="rId3"/>
          <a:stretch>
            <a:fillRect/>
          </a:stretch>
        </p:blipFill>
        <p:spPr>
          <a:xfrm>
            <a:off x="627408" y="3848809"/>
            <a:ext cx="11114018" cy="2508108"/>
          </a:xfrm>
          <a:prstGeom prst="rect">
            <a:avLst/>
          </a:prstGeom>
        </p:spPr>
      </p:pic>
      <p:sp>
        <p:nvSpPr>
          <p:cNvPr id="9" name="吹き出し: 角を丸めた四角形 8">
            <a:extLst>
              <a:ext uri="{FF2B5EF4-FFF2-40B4-BE49-F238E27FC236}">
                <a16:creationId xmlns:a16="http://schemas.microsoft.com/office/drawing/2014/main" id="{095D29BE-7E6C-424E-85DF-2488CA98E0C7}"/>
              </a:ext>
            </a:extLst>
          </p:cNvPr>
          <p:cNvSpPr/>
          <p:nvPr/>
        </p:nvSpPr>
        <p:spPr>
          <a:xfrm>
            <a:off x="6917636" y="344557"/>
            <a:ext cx="5102086" cy="2919379"/>
          </a:xfrm>
          <a:prstGeom prst="wedgeRoundRectCallout">
            <a:avLst>
              <a:gd name="adj1" fmla="val -13250"/>
              <a:gd name="adj2" fmla="val 76091"/>
              <a:gd name="adj3" fmla="val 16667"/>
            </a:avLst>
          </a:prstGeom>
          <a:solidFill>
            <a:schemeClr val="accent6">
              <a:lumMod val="60000"/>
              <a:lumOff val="40000"/>
            </a:schemeClr>
          </a:solidFill>
          <a:ln w="254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rgbClr val="002060"/>
                </a:solidFill>
              </a:rPr>
              <a:t>矢印の向きに問題点を</a:t>
            </a:r>
            <a:endParaRPr kumimoji="1" lang="en-US" altLang="ja-JP" sz="2400" b="1" dirty="0">
              <a:solidFill>
                <a:srgbClr val="002060"/>
              </a:solidFill>
            </a:endParaRPr>
          </a:p>
          <a:p>
            <a:pPr algn="ctr"/>
            <a:r>
              <a:rPr kumimoji="1" lang="ja-JP" altLang="en-US" sz="2400" b="1" dirty="0">
                <a:solidFill>
                  <a:srgbClr val="FF0000"/>
                </a:solidFill>
              </a:rPr>
              <a:t>具体化・焦点化</a:t>
            </a:r>
            <a:r>
              <a:rPr kumimoji="1" lang="ja-JP" altLang="en-US" sz="2400" b="1" dirty="0">
                <a:solidFill>
                  <a:srgbClr val="002060"/>
                </a:solidFill>
              </a:rPr>
              <a:t>します。</a:t>
            </a:r>
            <a:endParaRPr kumimoji="1" lang="en-US" altLang="ja-JP" sz="2400" b="1" dirty="0">
              <a:solidFill>
                <a:srgbClr val="002060"/>
              </a:solidFill>
            </a:endParaRPr>
          </a:p>
          <a:p>
            <a:pPr algn="ctr"/>
            <a:r>
              <a:rPr kumimoji="1" lang="ja-JP" altLang="en-US" sz="2400" b="1" dirty="0">
                <a:solidFill>
                  <a:srgbClr val="002060"/>
                </a:solidFill>
              </a:rPr>
              <a:t>元に戻さないように！</a:t>
            </a:r>
            <a:endParaRPr kumimoji="1" lang="en-US" altLang="ja-JP" sz="2400" b="1" dirty="0">
              <a:solidFill>
                <a:srgbClr val="002060"/>
              </a:solidFill>
            </a:endParaRPr>
          </a:p>
          <a:p>
            <a:pPr algn="ctr"/>
            <a:endParaRPr kumimoji="1" lang="en-US" altLang="ja-JP" sz="1100" dirty="0"/>
          </a:p>
          <a:p>
            <a:r>
              <a:rPr kumimoji="1" lang="ja-JP" altLang="en-US" sz="2400" dirty="0">
                <a:solidFill>
                  <a:srgbClr val="002060"/>
                </a:solidFill>
              </a:rPr>
              <a:t>ダメな例：</a:t>
            </a:r>
            <a:endParaRPr kumimoji="1" lang="en-US" altLang="ja-JP" sz="2400" dirty="0">
              <a:solidFill>
                <a:srgbClr val="002060"/>
              </a:solidFill>
            </a:endParaRPr>
          </a:p>
          <a:p>
            <a:r>
              <a:rPr kumimoji="1" lang="ja-JP" altLang="en-US" sz="2400" dirty="0">
                <a:solidFill>
                  <a:srgbClr val="002060"/>
                </a:solidFill>
              </a:rPr>
              <a:t>人口減少→地域の衰退→</a:t>
            </a:r>
            <a:endParaRPr kumimoji="1" lang="en-US" altLang="ja-JP" sz="2400" dirty="0">
              <a:solidFill>
                <a:srgbClr val="002060"/>
              </a:solidFill>
            </a:endParaRPr>
          </a:p>
          <a:p>
            <a:pPr algn="ctr"/>
            <a:r>
              <a:rPr kumimoji="1" lang="ja-JP" altLang="en-US" sz="2400" dirty="0"/>
              <a:t>　</a:t>
            </a:r>
            <a:r>
              <a:rPr kumimoji="1" lang="ja-JP" altLang="en-US" sz="2400" dirty="0">
                <a:solidFill>
                  <a:srgbClr val="002060"/>
                </a:solidFill>
              </a:rPr>
              <a:t>スーパーの撤退</a:t>
            </a:r>
            <a:r>
              <a:rPr kumimoji="1" lang="ja-JP" altLang="en-US" sz="2400" b="1" dirty="0">
                <a:solidFill>
                  <a:srgbClr val="FF0000"/>
                </a:solidFill>
              </a:rPr>
              <a:t>→</a:t>
            </a:r>
            <a:r>
              <a:rPr kumimoji="1" lang="ja-JP" altLang="en-US" sz="2400" dirty="0">
                <a:solidFill>
                  <a:srgbClr val="002060"/>
                </a:solidFill>
              </a:rPr>
              <a:t>人口流出</a:t>
            </a:r>
          </a:p>
        </p:txBody>
      </p:sp>
      <p:sp>
        <p:nvSpPr>
          <p:cNvPr id="12" name="テキスト ボックス 11">
            <a:extLst>
              <a:ext uri="{FF2B5EF4-FFF2-40B4-BE49-F238E27FC236}">
                <a16:creationId xmlns:a16="http://schemas.microsoft.com/office/drawing/2014/main" id="{1CCA8A5A-DB7E-496E-A12D-8140215D5605}"/>
              </a:ext>
            </a:extLst>
          </p:cNvPr>
          <p:cNvSpPr txBox="1"/>
          <p:nvPr/>
        </p:nvSpPr>
        <p:spPr>
          <a:xfrm>
            <a:off x="627408" y="4182154"/>
            <a:ext cx="1800493" cy="369332"/>
          </a:xfrm>
          <a:prstGeom prst="rect">
            <a:avLst/>
          </a:prstGeom>
          <a:noFill/>
        </p:spPr>
        <p:txBody>
          <a:bodyPr wrap="none" rtlCol="0">
            <a:spAutoFit/>
          </a:bodyPr>
          <a:lstStyle/>
          <a:p>
            <a:r>
              <a:rPr kumimoji="1" lang="ja-JP" altLang="en-US" dirty="0"/>
              <a:t>ロジックツリー</a:t>
            </a:r>
          </a:p>
        </p:txBody>
      </p:sp>
      <p:sp>
        <p:nvSpPr>
          <p:cNvPr id="4" name="スライド番号プレースホルダー 3">
            <a:extLst>
              <a:ext uri="{FF2B5EF4-FFF2-40B4-BE49-F238E27FC236}">
                <a16:creationId xmlns:a16="http://schemas.microsoft.com/office/drawing/2014/main" id="{7BE9D9C7-0058-40B4-A3D9-DC8A4339029F}"/>
              </a:ext>
            </a:extLst>
          </p:cNvPr>
          <p:cNvSpPr>
            <a:spLocks noGrp="1"/>
          </p:cNvSpPr>
          <p:nvPr>
            <p:ph type="sldNum" sz="quarter" idx="12"/>
          </p:nvPr>
        </p:nvSpPr>
        <p:spPr>
          <a:xfrm>
            <a:off x="9276522" y="6330880"/>
            <a:ext cx="2743200" cy="365125"/>
          </a:xfrm>
        </p:spPr>
        <p:txBody>
          <a:bodyPr/>
          <a:lstStyle/>
          <a:p>
            <a:fld id="{EBFBE47D-BCFE-49BF-892F-C209939DDCD1}" type="slidenum">
              <a:rPr kumimoji="1" lang="ja-JP" altLang="en-US" sz="1600" smtClean="0"/>
              <a:t>2</a:t>
            </a:fld>
            <a:endParaRPr kumimoji="1" lang="ja-JP" altLang="en-US" sz="1600" dirty="0"/>
          </a:p>
        </p:txBody>
      </p:sp>
    </p:spTree>
    <p:extLst>
      <p:ext uri="{BB962C8B-B14F-4D97-AF65-F5344CB8AC3E}">
        <p14:creationId xmlns:p14="http://schemas.microsoft.com/office/powerpoint/2010/main" val="606355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5253F7D-929E-49FD-9C2B-91F0FB23B364}"/>
              </a:ext>
            </a:extLst>
          </p:cNvPr>
          <p:cNvSpPr>
            <a:spLocks noGrp="1"/>
          </p:cNvSpPr>
          <p:nvPr>
            <p:ph type="title"/>
          </p:nvPr>
        </p:nvSpPr>
        <p:spPr>
          <a:xfrm>
            <a:off x="838200" y="140536"/>
            <a:ext cx="10515600" cy="1325563"/>
          </a:xfrm>
        </p:spPr>
        <p:txBody>
          <a:bodyPr/>
          <a:lstStyle/>
          <a:p>
            <a:r>
              <a:rPr kumimoji="1" lang="ja-JP" altLang="en-US" b="1" dirty="0"/>
              <a:t>解決方法を考える上での注意点</a:t>
            </a:r>
          </a:p>
        </p:txBody>
      </p:sp>
      <p:sp>
        <p:nvSpPr>
          <p:cNvPr id="3" name="コンテンツ プレースホルダー 2">
            <a:extLst>
              <a:ext uri="{FF2B5EF4-FFF2-40B4-BE49-F238E27FC236}">
                <a16:creationId xmlns:a16="http://schemas.microsoft.com/office/drawing/2014/main" id="{EABFC312-1CB9-43F9-AABD-82E00144AB98}"/>
              </a:ext>
            </a:extLst>
          </p:cNvPr>
          <p:cNvSpPr>
            <a:spLocks noGrp="1"/>
          </p:cNvSpPr>
          <p:nvPr>
            <p:ph idx="1"/>
          </p:nvPr>
        </p:nvSpPr>
        <p:spPr>
          <a:xfrm>
            <a:off x="1094874" y="1466099"/>
            <a:ext cx="10515600" cy="2569912"/>
          </a:xfrm>
        </p:spPr>
        <p:txBody>
          <a:bodyPr>
            <a:normAutofit/>
          </a:bodyPr>
          <a:lstStyle/>
          <a:p>
            <a:pPr marL="0" indent="0">
              <a:buNone/>
            </a:pPr>
            <a:r>
              <a:rPr kumimoji="1" lang="ja-JP" altLang="en-US" sz="3200" dirty="0"/>
              <a:t>◇その解決方法は実施可能か？　効果が出るのか？</a:t>
            </a:r>
            <a:endParaRPr kumimoji="1" lang="en-US" altLang="ja-JP" sz="3200" dirty="0"/>
          </a:p>
          <a:p>
            <a:pPr marL="0" indent="0">
              <a:buNone/>
            </a:pPr>
            <a:r>
              <a:rPr kumimoji="1" lang="ja-JP" altLang="en-US" sz="3200" dirty="0"/>
              <a:t>◇解決方法を具体的にする</a:t>
            </a:r>
            <a:endParaRPr kumimoji="1" lang="en-US" altLang="ja-JP" sz="3200" dirty="0"/>
          </a:p>
          <a:p>
            <a:pPr lvl="1"/>
            <a:r>
              <a:rPr lang="en-US" altLang="ja-JP" sz="2800" dirty="0"/>
              <a:t>5W1H</a:t>
            </a:r>
            <a:r>
              <a:rPr lang="ja-JP" altLang="en-US" sz="2800" dirty="0"/>
              <a:t>法の活用</a:t>
            </a:r>
            <a:endParaRPr lang="en-US" altLang="ja-JP" sz="2800" dirty="0"/>
          </a:p>
          <a:p>
            <a:pPr lvl="1"/>
            <a:r>
              <a:rPr kumimoji="1" lang="ja-JP" altLang="en-US" sz="2800" dirty="0"/>
              <a:t>いつ、どこで、だれが、なにを、どのように実施するのか</a:t>
            </a:r>
            <a:endParaRPr kumimoji="1" lang="en-US" altLang="ja-JP" sz="2800" dirty="0"/>
          </a:p>
          <a:p>
            <a:pPr lvl="1"/>
            <a:r>
              <a:rPr lang="ja-JP" altLang="en-US" sz="2800" dirty="0"/>
              <a:t>なぜ、その解決方法にするのか</a:t>
            </a:r>
            <a:endParaRPr kumimoji="1" lang="ja-JP" altLang="en-US" sz="2800" dirty="0"/>
          </a:p>
        </p:txBody>
      </p:sp>
      <p:sp>
        <p:nvSpPr>
          <p:cNvPr id="4" name="テキスト ボックス 3">
            <a:extLst>
              <a:ext uri="{FF2B5EF4-FFF2-40B4-BE49-F238E27FC236}">
                <a16:creationId xmlns:a16="http://schemas.microsoft.com/office/drawing/2014/main" id="{DB07D208-4AD7-48AD-88AD-A610D49FDF5B}"/>
              </a:ext>
            </a:extLst>
          </p:cNvPr>
          <p:cNvSpPr txBox="1"/>
          <p:nvPr/>
        </p:nvSpPr>
        <p:spPr>
          <a:xfrm>
            <a:off x="613610" y="4209632"/>
            <a:ext cx="10740190" cy="2185214"/>
          </a:xfrm>
          <a:prstGeom prst="rect">
            <a:avLst/>
          </a:prstGeom>
          <a:noFill/>
          <a:ln w="12700">
            <a:solidFill>
              <a:schemeClr val="accent1"/>
            </a:solidFill>
          </a:ln>
        </p:spPr>
        <p:txBody>
          <a:bodyPr wrap="square" rtlCol="0">
            <a:spAutoFit/>
          </a:bodyPr>
          <a:lstStyle/>
          <a:p>
            <a:r>
              <a:rPr kumimoji="1" lang="ja-JP" altLang="en-US" sz="2800" dirty="0">
                <a:solidFill>
                  <a:srgbClr val="002060"/>
                </a:solidFill>
              </a:rPr>
              <a:t>よくある良くない例</a:t>
            </a:r>
            <a:endParaRPr kumimoji="1" lang="en-US" altLang="ja-JP" sz="2800" dirty="0">
              <a:solidFill>
                <a:srgbClr val="002060"/>
              </a:solidFill>
            </a:endParaRPr>
          </a:p>
          <a:p>
            <a:r>
              <a:rPr lang="ja-JP" altLang="en-US" sz="2800" dirty="0">
                <a:solidFill>
                  <a:srgbClr val="002060"/>
                </a:solidFill>
              </a:rPr>
              <a:t>　問題点：観光人口の減少　理想：地域観光の活性化</a:t>
            </a:r>
            <a:endParaRPr lang="en-US" altLang="ja-JP" sz="2800" dirty="0">
              <a:solidFill>
                <a:srgbClr val="002060"/>
              </a:solidFill>
            </a:endParaRPr>
          </a:p>
          <a:p>
            <a:r>
              <a:rPr kumimoji="1" lang="ja-JP" altLang="en-US" sz="2800" dirty="0">
                <a:solidFill>
                  <a:srgbClr val="002060"/>
                </a:solidFill>
              </a:rPr>
              <a:t>　解決方法：人が集まるようなイベントを実施する</a:t>
            </a:r>
            <a:endParaRPr kumimoji="1" lang="en-US" altLang="ja-JP" sz="2800" dirty="0">
              <a:solidFill>
                <a:srgbClr val="002060"/>
              </a:solidFill>
            </a:endParaRPr>
          </a:p>
          <a:p>
            <a:r>
              <a:rPr lang="ja-JP" altLang="en-US" sz="2800" dirty="0">
                <a:solidFill>
                  <a:srgbClr val="002060"/>
                </a:solidFill>
              </a:rPr>
              <a:t>　　　　　　　　　　</a:t>
            </a:r>
            <a:r>
              <a:rPr lang="en-US" altLang="ja-JP" sz="2400" b="1" dirty="0">
                <a:solidFill>
                  <a:srgbClr val="FF0000"/>
                </a:solidFill>
              </a:rPr>
              <a:t>×</a:t>
            </a:r>
            <a:r>
              <a:rPr lang="ja-JP" altLang="en-US" sz="2400" b="1" dirty="0">
                <a:solidFill>
                  <a:srgbClr val="FF0000"/>
                </a:solidFill>
              </a:rPr>
              <a:t>具体性が全くない</a:t>
            </a:r>
            <a:endParaRPr lang="en-US" altLang="ja-JP" sz="2400" b="1" dirty="0">
              <a:solidFill>
                <a:srgbClr val="FF0000"/>
              </a:solidFill>
            </a:endParaRPr>
          </a:p>
          <a:p>
            <a:r>
              <a:rPr kumimoji="1" lang="ja-JP" altLang="en-US" sz="2400" b="1" dirty="0">
                <a:solidFill>
                  <a:srgbClr val="FF0000"/>
                </a:solidFill>
              </a:rPr>
              <a:t>　　　　　　　　　　　　　人が集まるようなイベントとは何なのか？</a:t>
            </a:r>
          </a:p>
        </p:txBody>
      </p:sp>
      <p:sp>
        <p:nvSpPr>
          <p:cNvPr id="5" name="スライド番号プレースホルダー 4">
            <a:extLst>
              <a:ext uri="{FF2B5EF4-FFF2-40B4-BE49-F238E27FC236}">
                <a16:creationId xmlns:a16="http://schemas.microsoft.com/office/drawing/2014/main" id="{75F51799-94DB-4FB0-9C6E-48A38E81DAE5}"/>
              </a:ext>
            </a:extLst>
          </p:cNvPr>
          <p:cNvSpPr>
            <a:spLocks noGrp="1"/>
          </p:cNvSpPr>
          <p:nvPr>
            <p:ph type="sldNum" sz="quarter" idx="12"/>
          </p:nvPr>
        </p:nvSpPr>
        <p:spPr/>
        <p:txBody>
          <a:bodyPr/>
          <a:lstStyle/>
          <a:p>
            <a:fld id="{EBFBE47D-BCFE-49BF-892F-C209939DDCD1}" type="slidenum">
              <a:rPr kumimoji="1" lang="ja-JP" altLang="en-US" smtClean="0"/>
              <a:t>20</a:t>
            </a:fld>
            <a:endParaRPr kumimoji="1" lang="ja-JP" altLang="en-US"/>
          </a:p>
        </p:txBody>
      </p:sp>
    </p:spTree>
    <p:extLst>
      <p:ext uri="{BB962C8B-B14F-4D97-AF65-F5344CB8AC3E}">
        <p14:creationId xmlns:p14="http://schemas.microsoft.com/office/powerpoint/2010/main" val="21766336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142E87-BC04-408C-A263-5C0615556545}"/>
              </a:ext>
            </a:extLst>
          </p:cNvPr>
          <p:cNvSpPr>
            <a:spLocks noGrp="1"/>
          </p:cNvSpPr>
          <p:nvPr>
            <p:ph type="title"/>
          </p:nvPr>
        </p:nvSpPr>
        <p:spPr/>
        <p:txBody>
          <a:bodyPr/>
          <a:lstStyle/>
          <a:p>
            <a:r>
              <a:rPr kumimoji="1" lang="ja-JP" altLang="en-US" b="1" dirty="0"/>
              <a:t>スライド作成上の注意点</a:t>
            </a:r>
          </a:p>
        </p:txBody>
      </p:sp>
      <p:sp>
        <p:nvSpPr>
          <p:cNvPr id="3" name="コンテンツ プレースホルダー 2">
            <a:extLst>
              <a:ext uri="{FF2B5EF4-FFF2-40B4-BE49-F238E27FC236}">
                <a16:creationId xmlns:a16="http://schemas.microsoft.com/office/drawing/2014/main" id="{0D062519-5176-46B8-9A96-407A95801B66}"/>
              </a:ext>
            </a:extLst>
          </p:cNvPr>
          <p:cNvSpPr>
            <a:spLocks noGrp="1"/>
          </p:cNvSpPr>
          <p:nvPr>
            <p:ph idx="1"/>
          </p:nvPr>
        </p:nvSpPr>
        <p:spPr/>
        <p:txBody>
          <a:bodyPr>
            <a:normAutofit lnSpcReduction="10000"/>
          </a:bodyPr>
          <a:lstStyle/>
          <a:p>
            <a:r>
              <a:rPr kumimoji="1" lang="ja-JP" altLang="en-US" b="1" dirty="0"/>
              <a:t>配布した様式にしたがって作成する</a:t>
            </a:r>
            <a:endParaRPr kumimoji="1" lang="en-US" altLang="ja-JP" b="1" dirty="0"/>
          </a:p>
          <a:p>
            <a:pPr lvl="1"/>
            <a:r>
              <a:rPr lang="ja-JP" altLang="en-US" dirty="0"/>
              <a:t>まずは内容（ストーリー）を整える</a:t>
            </a:r>
            <a:endParaRPr lang="en-US" altLang="ja-JP" dirty="0"/>
          </a:p>
          <a:p>
            <a:r>
              <a:rPr lang="ja-JP" altLang="en-US" b="1" dirty="0"/>
              <a:t>デザインの調整</a:t>
            </a:r>
            <a:endParaRPr lang="en-US" altLang="ja-JP" b="1" dirty="0"/>
          </a:p>
          <a:p>
            <a:pPr lvl="1"/>
            <a:r>
              <a:rPr lang="ja-JP" altLang="en-US" b="1" dirty="0">
                <a:solidFill>
                  <a:srgbClr val="FF0000"/>
                </a:solidFill>
              </a:rPr>
              <a:t>文章ではなくキーフレーズに　重要！</a:t>
            </a:r>
            <a:endParaRPr lang="en-US" altLang="ja-JP" b="1" dirty="0">
              <a:solidFill>
                <a:srgbClr val="FF0000"/>
              </a:solidFill>
            </a:endParaRPr>
          </a:p>
          <a:p>
            <a:pPr lvl="1"/>
            <a:r>
              <a:rPr lang="ja-JP" altLang="en-US" dirty="0"/>
              <a:t>文字フォントの色や大きさ</a:t>
            </a:r>
            <a:endParaRPr lang="en-US" altLang="ja-JP" dirty="0"/>
          </a:p>
          <a:p>
            <a:pPr lvl="1"/>
            <a:r>
              <a:rPr lang="ja-JP" altLang="en-US" dirty="0"/>
              <a:t>全体の色使いや画像等の大きさの調整</a:t>
            </a:r>
            <a:endParaRPr lang="en-US" altLang="ja-JP" dirty="0"/>
          </a:p>
          <a:p>
            <a:pPr lvl="1"/>
            <a:r>
              <a:rPr lang="ja-JP" altLang="en-US" dirty="0"/>
              <a:t>効果的なアニメーションをつける　</a:t>
            </a:r>
            <a:endParaRPr lang="en-US" altLang="ja-JP" dirty="0"/>
          </a:p>
          <a:p>
            <a:r>
              <a:rPr lang="ja-JP" altLang="en-US" b="1" dirty="0"/>
              <a:t>発表時間は</a:t>
            </a:r>
            <a:r>
              <a:rPr lang="en-US" altLang="ja-JP" b="1" dirty="0"/>
              <a:t>5</a:t>
            </a:r>
            <a:r>
              <a:rPr lang="ja-JP" altLang="en-US" b="1" dirty="0"/>
              <a:t>分程度</a:t>
            </a:r>
            <a:endParaRPr lang="en-US" altLang="ja-JP" b="1" dirty="0"/>
          </a:p>
          <a:p>
            <a:pPr lvl="1"/>
            <a:r>
              <a:rPr lang="en-US" altLang="ja-JP" dirty="0"/>
              <a:t>5</a:t>
            </a:r>
            <a:r>
              <a:rPr lang="ja-JP" altLang="en-US" dirty="0"/>
              <a:t>分程度で発表できる内容にする</a:t>
            </a:r>
            <a:endParaRPr lang="en-US" altLang="ja-JP" dirty="0"/>
          </a:p>
          <a:p>
            <a:pPr lvl="1"/>
            <a:r>
              <a:rPr lang="ja-JP" altLang="en-US" dirty="0"/>
              <a:t>スライドに書いてある内容を読むのではなく説明することをイメージする</a:t>
            </a:r>
            <a:endParaRPr lang="en-US" altLang="ja-JP" dirty="0"/>
          </a:p>
        </p:txBody>
      </p:sp>
      <p:sp>
        <p:nvSpPr>
          <p:cNvPr id="4" name="吹き出し: 角を丸めた四角形 3">
            <a:extLst>
              <a:ext uri="{FF2B5EF4-FFF2-40B4-BE49-F238E27FC236}">
                <a16:creationId xmlns:a16="http://schemas.microsoft.com/office/drawing/2014/main" id="{2EE94D75-11E7-47D4-99CA-E2A099111170}"/>
              </a:ext>
            </a:extLst>
          </p:cNvPr>
          <p:cNvSpPr/>
          <p:nvPr/>
        </p:nvSpPr>
        <p:spPr>
          <a:xfrm>
            <a:off x="7263441" y="1112808"/>
            <a:ext cx="4727277" cy="2316192"/>
          </a:xfrm>
          <a:prstGeom prst="wedgeRoundRectCallout">
            <a:avLst>
              <a:gd name="adj1" fmla="val -92043"/>
              <a:gd name="adj2" fmla="val 20804"/>
              <a:gd name="adj3" fmla="val 16667"/>
            </a:avLst>
          </a:prstGeom>
          <a:solidFill>
            <a:schemeClr val="accent6">
              <a:lumMod val="60000"/>
              <a:lumOff val="40000"/>
            </a:schemeClr>
          </a:solidFill>
          <a:ln w="254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a:solidFill>
                  <a:schemeClr val="tx1"/>
                </a:solidFill>
              </a:rPr>
              <a:t>デザインの調整をすると凝りだして時間がかかるので内容が一通りできてからデザインの調整にかかること</a:t>
            </a:r>
          </a:p>
        </p:txBody>
      </p:sp>
      <p:sp>
        <p:nvSpPr>
          <p:cNvPr id="5" name="スライド番号プレースホルダー 4">
            <a:extLst>
              <a:ext uri="{FF2B5EF4-FFF2-40B4-BE49-F238E27FC236}">
                <a16:creationId xmlns:a16="http://schemas.microsoft.com/office/drawing/2014/main" id="{82C2C582-679C-4286-9A9B-22FE9244ACE4}"/>
              </a:ext>
            </a:extLst>
          </p:cNvPr>
          <p:cNvSpPr>
            <a:spLocks noGrp="1"/>
          </p:cNvSpPr>
          <p:nvPr>
            <p:ph type="sldNum" sz="quarter" idx="12"/>
          </p:nvPr>
        </p:nvSpPr>
        <p:spPr/>
        <p:txBody>
          <a:bodyPr/>
          <a:lstStyle/>
          <a:p>
            <a:fld id="{EBFBE47D-BCFE-49BF-892F-C209939DDCD1}" type="slidenum">
              <a:rPr kumimoji="1" lang="ja-JP" altLang="en-US" smtClean="0"/>
              <a:t>21</a:t>
            </a:fld>
            <a:endParaRPr kumimoji="1" lang="ja-JP" altLang="en-US"/>
          </a:p>
        </p:txBody>
      </p:sp>
    </p:spTree>
    <p:extLst>
      <p:ext uri="{BB962C8B-B14F-4D97-AF65-F5344CB8AC3E}">
        <p14:creationId xmlns:p14="http://schemas.microsoft.com/office/powerpoint/2010/main" val="23036405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67F6B86-C0CF-4737-A85E-393A4EF13B86}"/>
              </a:ext>
            </a:extLst>
          </p:cNvPr>
          <p:cNvSpPr>
            <a:spLocks noGrp="1"/>
          </p:cNvSpPr>
          <p:nvPr>
            <p:ph type="title"/>
          </p:nvPr>
        </p:nvSpPr>
        <p:spPr/>
        <p:txBody>
          <a:bodyPr/>
          <a:lstStyle/>
          <a:p>
            <a:r>
              <a:rPr kumimoji="1" lang="ja-JP" altLang="en-US" b="1" dirty="0"/>
              <a:t>グループ発表について</a:t>
            </a:r>
          </a:p>
        </p:txBody>
      </p:sp>
      <p:sp>
        <p:nvSpPr>
          <p:cNvPr id="3" name="コンテンツ プレースホルダー 2">
            <a:extLst>
              <a:ext uri="{FF2B5EF4-FFF2-40B4-BE49-F238E27FC236}">
                <a16:creationId xmlns:a16="http://schemas.microsoft.com/office/drawing/2014/main" id="{D48490C0-0D6F-4F47-A8F5-9EDA278B8D85}"/>
              </a:ext>
            </a:extLst>
          </p:cNvPr>
          <p:cNvSpPr>
            <a:spLocks noGrp="1"/>
          </p:cNvSpPr>
          <p:nvPr>
            <p:ph idx="1"/>
          </p:nvPr>
        </p:nvSpPr>
        <p:spPr/>
        <p:txBody>
          <a:bodyPr>
            <a:normAutofit/>
          </a:bodyPr>
          <a:lstStyle/>
          <a:p>
            <a:r>
              <a:rPr kumimoji="1" lang="ja-JP" altLang="en-US" sz="3600" dirty="0"/>
              <a:t>〇月〇日（金）</a:t>
            </a:r>
            <a:endParaRPr kumimoji="1" lang="en-US" altLang="ja-JP" sz="3600" dirty="0"/>
          </a:p>
          <a:p>
            <a:r>
              <a:rPr lang="ja-JP" altLang="en-US" sz="3600" dirty="0"/>
              <a:t>５人程度のグループ内で発表</a:t>
            </a:r>
            <a:endParaRPr lang="en-US" altLang="ja-JP" sz="3600" dirty="0"/>
          </a:p>
          <a:p>
            <a:r>
              <a:rPr lang="ja-JP" altLang="en-US" sz="3600" dirty="0"/>
              <a:t>発表時間は各</a:t>
            </a:r>
            <a:r>
              <a:rPr lang="en-US" altLang="ja-JP" sz="3600" dirty="0"/>
              <a:t>5</a:t>
            </a:r>
            <a:r>
              <a:rPr lang="ja-JP" altLang="en-US" sz="3600" dirty="0"/>
              <a:t>分程度</a:t>
            </a:r>
            <a:endParaRPr lang="en-US" altLang="ja-JP" sz="3600" dirty="0"/>
          </a:p>
          <a:p>
            <a:r>
              <a:rPr kumimoji="1" lang="ja-JP" altLang="en-US" sz="3600" dirty="0"/>
              <a:t>冬休みの間に発表できる状態まで</a:t>
            </a:r>
            <a:r>
              <a:rPr kumimoji="1" lang="ja-JP" altLang="en-US" sz="3600" dirty="0">
                <a:solidFill>
                  <a:srgbClr val="FF0000"/>
                </a:solidFill>
              </a:rPr>
              <a:t>必ず完成しておくこと</a:t>
            </a:r>
          </a:p>
        </p:txBody>
      </p:sp>
      <p:sp>
        <p:nvSpPr>
          <p:cNvPr id="4" name="スライド番号プレースホルダー 3">
            <a:extLst>
              <a:ext uri="{FF2B5EF4-FFF2-40B4-BE49-F238E27FC236}">
                <a16:creationId xmlns:a16="http://schemas.microsoft.com/office/drawing/2014/main" id="{818F113C-06DB-4A43-BD2C-AC6E18956667}"/>
              </a:ext>
            </a:extLst>
          </p:cNvPr>
          <p:cNvSpPr>
            <a:spLocks noGrp="1"/>
          </p:cNvSpPr>
          <p:nvPr>
            <p:ph type="sldNum" sz="quarter" idx="12"/>
          </p:nvPr>
        </p:nvSpPr>
        <p:spPr/>
        <p:txBody>
          <a:bodyPr/>
          <a:lstStyle/>
          <a:p>
            <a:fld id="{EBFBE47D-BCFE-49BF-892F-C209939DDCD1}" type="slidenum">
              <a:rPr kumimoji="1" lang="ja-JP" altLang="en-US" smtClean="0"/>
              <a:t>22</a:t>
            </a:fld>
            <a:endParaRPr kumimoji="1" lang="ja-JP" altLang="en-US"/>
          </a:p>
        </p:txBody>
      </p:sp>
    </p:spTree>
    <p:extLst>
      <p:ext uri="{BB962C8B-B14F-4D97-AF65-F5344CB8AC3E}">
        <p14:creationId xmlns:p14="http://schemas.microsoft.com/office/powerpoint/2010/main" val="26377518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7CB8ACA-7303-4F61-9AEC-CC99355B9E78}"/>
              </a:ext>
            </a:extLst>
          </p:cNvPr>
          <p:cNvSpPr>
            <a:spLocks noGrp="1"/>
          </p:cNvSpPr>
          <p:nvPr>
            <p:ph type="title"/>
          </p:nvPr>
        </p:nvSpPr>
        <p:spPr>
          <a:xfrm>
            <a:off x="838200" y="308853"/>
            <a:ext cx="10515600" cy="1325563"/>
          </a:xfrm>
        </p:spPr>
        <p:txBody>
          <a:bodyPr/>
          <a:lstStyle/>
          <a:p>
            <a:r>
              <a:rPr kumimoji="1" lang="ja-JP" altLang="en-US" dirty="0"/>
              <a:t>問題点の具体化・焦点化のこつ</a:t>
            </a:r>
          </a:p>
        </p:txBody>
      </p:sp>
      <p:sp>
        <p:nvSpPr>
          <p:cNvPr id="3" name="コンテンツ プレースホルダー 2">
            <a:extLst>
              <a:ext uri="{FF2B5EF4-FFF2-40B4-BE49-F238E27FC236}">
                <a16:creationId xmlns:a16="http://schemas.microsoft.com/office/drawing/2014/main" id="{B36C9D64-16D6-4E8D-8644-743B6E2E6D6D}"/>
              </a:ext>
            </a:extLst>
          </p:cNvPr>
          <p:cNvSpPr>
            <a:spLocks noGrp="1"/>
          </p:cNvSpPr>
          <p:nvPr>
            <p:ph idx="1"/>
          </p:nvPr>
        </p:nvSpPr>
        <p:spPr>
          <a:xfrm>
            <a:off x="838200" y="1491058"/>
            <a:ext cx="10515600" cy="2507836"/>
          </a:xfrm>
        </p:spPr>
        <p:txBody>
          <a:bodyPr/>
          <a:lstStyle/>
          <a:p>
            <a:r>
              <a:rPr lang="en-US" altLang="ja-JP" b="1" dirty="0">
                <a:solidFill>
                  <a:srgbClr val="FF0000"/>
                </a:solidFill>
              </a:rPr>
              <a:t>4W1H</a:t>
            </a:r>
            <a:r>
              <a:rPr lang="ja-JP" altLang="en-US" b="1" dirty="0">
                <a:solidFill>
                  <a:srgbClr val="FF0000"/>
                </a:solidFill>
              </a:rPr>
              <a:t>法</a:t>
            </a:r>
            <a:endParaRPr lang="en-US" altLang="ja-JP" b="1" dirty="0">
              <a:solidFill>
                <a:srgbClr val="FF0000"/>
              </a:solidFill>
            </a:endParaRPr>
          </a:p>
          <a:p>
            <a:pPr lvl="1"/>
            <a:r>
              <a:rPr lang="en-US" altLang="ja-JP" dirty="0"/>
              <a:t>Who (</a:t>
            </a:r>
            <a:r>
              <a:rPr lang="ja-JP" altLang="en-US" dirty="0"/>
              <a:t>だれの　どんな人･･･）</a:t>
            </a:r>
            <a:endParaRPr lang="en-US" altLang="ja-JP" dirty="0"/>
          </a:p>
          <a:p>
            <a:pPr lvl="1"/>
            <a:r>
              <a:rPr kumimoji="1" lang="en-US" altLang="ja-JP" dirty="0"/>
              <a:t>Where</a:t>
            </a:r>
            <a:r>
              <a:rPr kumimoji="1" lang="ja-JP" altLang="en-US" dirty="0"/>
              <a:t>（どこの　どんな場所･･･）</a:t>
            </a:r>
            <a:endParaRPr kumimoji="1" lang="en-US" altLang="ja-JP" dirty="0"/>
          </a:p>
          <a:p>
            <a:pPr lvl="1"/>
            <a:r>
              <a:rPr lang="en-US" altLang="ja-JP" dirty="0"/>
              <a:t>When</a:t>
            </a:r>
            <a:r>
              <a:rPr lang="ja-JP" altLang="en-US" dirty="0"/>
              <a:t> （いつ　どんな時･･･）</a:t>
            </a:r>
            <a:endParaRPr lang="en-US" altLang="ja-JP" dirty="0"/>
          </a:p>
          <a:p>
            <a:pPr lvl="1"/>
            <a:r>
              <a:rPr kumimoji="1" lang="en-US" altLang="ja-JP" dirty="0"/>
              <a:t>What </a:t>
            </a:r>
            <a:r>
              <a:rPr kumimoji="1" lang="ja-JP" altLang="en-US" dirty="0"/>
              <a:t>（何の　どんな物･･･）</a:t>
            </a:r>
            <a:endParaRPr kumimoji="1" lang="en-US" altLang="ja-JP" dirty="0"/>
          </a:p>
          <a:p>
            <a:pPr lvl="1"/>
            <a:r>
              <a:rPr lang="en-US" altLang="ja-JP" dirty="0"/>
              <a:t>How </a:t>
            </a:r>
            <a:r>
              <a:rPr lang="ja-JP" altLang="en-US" dirty="0"/>
              <a:t>（どのような）</a:t>
            </a:r>
            <a:endParaRPr kumimoji="1" lang="en-US" altLang="ja-JP" dirty="0"/>
          </a:p>
          <a:p>
            <a:pPr lvl="1"/>
            <a:endParaRPr kumimoji="1" lang="ja-JP" altLang="en-US" dirty="0"/>
          </a:p>
        </p:txBody>
      </p:sp>
      <p:sp>
        <p:nvSpPr>
          <p:cNvPr id="4" name="テキスト ボックス 3">
            <a:extLst>
              <a:ext uri="{FF2B5EF4-FFF2-40B4-BE49-F238E27FC236}">
                <a16:creationId xmlns:a16="http://schemas.microsoft.com/office/drawing/2014/main" id="{A1F7B73D-9F26-4FD9-8497-F220D3124B07}"/>
              </a:ext>
            </a:extLst>
          </p:cNvPr>
          <p:cNvSpPr txBox="1"/>
          <p:nvPr/>
        </p:nvSpPr>
        <p:spPr>
          <a:xfrm>
            <a:off x="6427747" y="1510636"/>
            <a:ext cx="5278580" cy="1938992"/>
          </a:xfrm>
          <a:prstGeom prst="rect">
            <a:avLst/>
          </a:prstGeom>
          <a:solidFill>
            <a:schemeClr val="accent6">
              <a:lumMod val="60000"/>
              <a:lumOff val="40000"/>
            </a:schemeClr>
          </a:solidFill>
          <a:ln w="22225">
            <a:solidFill>
              <a:schemeClr val="accent6">
                <a:lumMod val="50000"/>
              </a:schemeClr>
            </a:solidFill>
          </a:ln>
        </p:spPr>
        <p:txBody>
          <a:bodyPr wrap="square" rtlCol="0">
            <a:spAutoFit/>
          </a:bodyPr>
          <a:lstStyle/>
          <a:p>
            <a:r>
              <a:rPr lang="ja-JP" altLang="en-US" sz="2400" b="1" dirty="0">
                <a:solidFill>
                  <a:srgbClr val="002060"/>
                </a:solidFill>
              </a:rPr>
              <a:t>通常は</a:t>
            </a:r>
            <a:r>
              <a:rPr lang="en-US" altLang="ja-JP" sz="2400" b="1" dirty="0">
                <a:solidFill>
                  <a:srgbClr val="002060"/>
                </a:solidFill>
              </a:rPr>
              <a:t>Why</a:t>
            </a:r>
            <a:r>
              <a:rPr lang="ja-JP" altLang="en-US" sz="2400" b="1" dirty="0">
                <a:solidFill>
                  <a:srgbClr val="002060"/>
                </a:solidFill>
              </a:rPr>
              <a:t>を加えて</a:t>
            </a:r>
            <a:r>
              <a:rPr lang="en-US" altLang="ja-JP" sz="2400" b="1" dirty="0">
                <a:solidFill>
                  <a:srgbClr val="002060"/>
                </a:solidFill>
              </a:rPr>
              <a:t>5W1H</a:t>
            </a:r>
            <a:endParaRPr lang="ja-JP" altLang="en-US" sz="2400" b="1" dirty="0">
              <a:solidFill>
                <a:srgbClr val="002060"/>
              </a:solidFill>
            </a:endParaRPr>
          </a:p>
          <a:p>
            <a:r>
              <a:rPr kumimoji="1" lang="ja-JP" altLang="en-US" sz="2400" b="1" dirty="0">
                <a:solidFill>
                  <a:srgbClr val="002060"/>
                </a:solidFill>
              </a:rPr>
              <a:t>漠然と考えるのは難しいので方向性をイメージしながら考えます。この手法は物事を具体化するときによく使われるフレームワーク手法です。</a:t>
            </a:r>
            <a:endParaRPr kumimoji="1" lang="en-US" altLang="ja-JP" sz="2400" b="1" dirty="0">
              <a:solidFill>
                <a:srgbClr val="002060"/>
              </a:solidFill>
            </a:endParaRPr>
          </a:p>
        </p:txBody>
      </p:sp>
      <p:sp>
        <p:nvSpPr>
          <p:cNvPr id="5" name="テキスト ボックス 4">
            <a:extLst>
              <a:ext uri="{FF2B5EF4-FFF2-40B4-BE49-F238E27FC236}">
                <a16:creationId xmlns:a16="http://schemas.microsoft.com/office/drawing/2014/main" id="{993ED73E-5A4A-4051-BCFC-839AA1CD8392}"/>
              </a:ext>
            </a:extLst>
          </p:cNvPr>
          <p:cNvSpPr txBox="1"/>
          <p:nvPr/>
        </p:nvSpPr>
        <p:spPr>
          <a:xfrm>
            <a:off x="838200" y="4586068"/>
            <a:ext cx="1338828" cy="369332"/>
          </a:xfrm>
          <a:prstGeom prst="rect">
            <a:avLst/>
          </a:prstGeom>
          <a:noFill/>
        </p:spPr>
        <p:txBody>
          <a:bodyPr wrap="none" rtlCol="0">
            <a:spAutoFit/>
          </a:bodyPr>
          <a:lstStyle/>
          <a:p>
            <a:r>
              <a:rPr kumimoji="1" lang="ja-JP" altLang="en-US" dirty="0"/>
              <a:t>考え方の例</a:t>
            </a:r>
          </a:p>
        </p:txBody>
      </p:sp>
      <p:sp>
        <p:nvSpPr>
          <p:cNvPr id="6" name="テキスト ボックス 5">
            <a:extLst>
              <a:ext uri="{FF2B5EF4-FFF2-40B4-BE49-F238E27FC236}">
                <a16:creationId xmlns:a16="http://schemas.microsoft.com/office/drawing/2014/main" id="{2748008F-6377-47E4-8C7D-59DF57E71DC0}"/>
              </a:ext>
            </a:extLst>
          </p:cNvPr>
          <p:cNvSpPr txBox="1"/>
          <p:nvPr/>
        </p:nvSpPr>
        <p:spPr>
          <a:xfrm>
            <a:off x="725657" y="5160115"/>
            <a:ext cx="1415772" cy="461665"/>
          </a:xfrm>
          <a:prstGeom prst="rect">
            <a:avLst/>
          </a:prstGeom>
          <a:noFill/>
          <a:ln>
            <a:solidFill>
              <a:schemeClr val="accent6">
                <a:lumMod val="50000"/>
              </a:schemeClr>
            </a:solidFill>
          </a:ln>
        </p:spPr>
        <p:txBody>
          <a:bodyPr wrap="none" rtlCol="0">
            <a:spAutoFit/>
          </a:bodyPr>
          <a:lstStyle/>
          <a:p>
            <a:r>
              <a:rPr kumimoji="1" lang="ja-JP" altLang="en-US" sz="2400" dirty="0"/>
              <a:t>人口減少</a:t>
            </a:r>
          </a:p>
        </p:txBody>
      </p:sp>
      <p:cxnSp>
        <p:nvCxnSpPr>
          <p:cNvPr id="8" name="直線矢印コネクタ 7">
            <a:extLst>
              <a:ext uri="{FF2B5EF4-FFF2-40B4-BE49-F238E27FC236}">
                <a16:creationId xmlns:a16="http://schemas.microsoft.com/office/drawing/2014/main" id="{E779B9A2-0AFE-43E9-A5B8-0E77E6898C82}"/>
              </a:ext>
            </a:extLst>
          </p:cNvPr>
          <p:cNvCxnSpPr>
            <a:cxnSpLocks/>
            <a:endCxn id="9" idx="1"/>
          </p:cNvCxnSpPr>
          <p:nvPr/>
        </p:nvCxnSpPr>
        <p:spPr>
          <a:xfrm flipV="1">
            <a:off x="2186235" y="4324189"/>
            <a:ext cx="1246277" cy="835928"/>
          </a:xfrm>
          <a:prstGeom prst="straightConnector1">
            <a:avLst/>
          </a:prstGeom>
          <a:ln w="19050">
            <a:tailEnd type="triangle"/>
          </a:ln>
        </p:spPr>
        <p:style>
          <a:lnRef idx="1">
            <a:schemeClr val="accent1"/>
          </a:lnRef>
          <a:fillRef idx="0">
            <a:schemeClr val="accent1"/>
          </a:fillRef>
          <a:effectRef idx="0">
            <a:schemeClr val="accent1"/>
          </a:effectRef>
          <a:fontRef idx="minor">
            <a:schemeClr val="tx1"/>
          </a:fontRef>
        </p:style>
      </p:cxnSp>
      <p:sp>
        <p:nvSpPr>
          <p:cNvPr id="9" name="テキスト ボックス 8">
            <a:extLst>
              <a:ext uri="{FF2B5EF4-FFF2-40B4-BE49-F238E27FC236}">
                <a16:creationId xmlns:a16="http://schemas.microsoft.com/office/drawing/2014/main" id="{27EF65FB-C551-4EBF-A3C1-CDF4D8247D82}"/>
              </a:ext>
            </a:extLst>
          </p:cNvPr>
          <p:cNvSpPr txBox="1"/>
          <p:nvPr/>
        </p:nvSpPr>
        <p:spPr>
          <a:xfrm>
            <a:off x="3432512" y="4139523"/>
            <a:ext cx="1800493" cy="369332"/>
          </a:xfrm>
          <a:prstGeom prst="rect">
            <a:avLst/>
          </a:prstGeom>
          <a:noFill/>
          <a:ln>
            <a:solidFill>
              <a:srgbClr val="002060"/>
            </a:solidFill>
          </a:ln>
        </p:spPr>
        <p:txBody>
          <a:bodyPr wrap="none" rtlCol="0">
            <a:spAutoFit/>
          </a:bodyPr>
          <a:lstStyle/>
          <a:p>
            <a:r>
              <a:rPr kumimoji="1" lang="ja-JP" altLang="en-US" b="1" dirty="0">
                <a:solidFill>
                  <a:srgbClr val="002060"/>
                </a:solidFill>
              </a:rPr>
              <a:t>農業従事者不足</a:t>
            </a:r>
          </a:p>
        </p:txBody>
      </p:sp>
      <p:sp>
        <p:nvSpPr>
          <p:cNvPr id="10" name="テキスト ボックス 9">
            <a:extLst>
              <a:ext uri="{FF2B5EF4-FFF2-40B4-BE49-F238E27FC236}">
                <a16:creationId xmlns:a16="http://schemas.microsoft.com/office/drawing/2014/main" id="{6C3A549A-F8F3-4578-A33B-0D5BDA80AC65}"/>
              </a:ext>
            </a:extLst>
          </p:cNvPr>
          <p:cNvSpPr txBox="1"/>
          <p:nvPr/>
        </p:nvSpPr>
        <p:spPr>
          <a:xfrm>
            <a:off x="3446581" y="4797085"/>
            <a:ext cx="1569660" cy="369332"/>
          </a:xfrm>
          <a:prstGeom prst="rect">
            <a:avLst/>
          </a:prstGeom>
          <a:noFill/>
          <a:ln>
            <a:solidFill>
              <a:srgbClr val="002060"/>
            </a:solidFill>
          </a:ln>
        </p:spPr>
        <p:txBody>
          <a:bodyPr wrap="none" rtlCol="0">
            <a:spAutoFit/>
          </a:bodyPr>
          <a:lstStyle/>
          <a:p>
            <a:r>
              <a:rPr lang="ja-JP" altLang="en-US" b="1" dirty="0">
                <a:solidFill>
                  <a:srgbClr val="002060"/>
                </a:solidFill>
              </a:rPr>
              <a:t>小学生の減少</a:t>
            </a:r>
            <a:endParaRPr kumimoji="1" lang="ja-JP" altLang="en-US" b="1" dirty="0">
              <a:solidFill>
                <a:srgbClr val="002060"/>
              </a:solidFill>
            </a:endParaRPr>
          </a:p>
        </p:txBody>
      </p:sp>
      <p:sp>
        <p:nvSpPr>
          <p:cNvPr id="11" name="テキスト ボックス 10">
            <a:extLst>
              <a:ext uri="{FF2B5EF4-FFF2-40B4-BE49-F238E27FC236}">
                <a16:creationId xmlns:a16="http://schemas.microsoft.com/office/drawing/2014/main" id="{618C3659-BDFE-4926-A14F-81A3009206FA}"/>
              </a:ext>
            </a:extLst>
          </p:cNvPr>
          <p:cNvSpPr txBox="1"/>
          <p:nvPr/>
        </p:nvSpPr>
        <p:spPr>
          <a:xfrm>
            <a:off x="2482421" y="4452634"/>
            <a:ext cx="765811" cy="338554"/>
          </a:xfrm>
          <a:prstGeom prst="rect">
            <a:avLst/>
          </a:prstGeom>
          <a:solidFill>
            <a:schemeClr val="bg1"/>
          </a:solidFill>
        </p:spPr>
        <p:txBody>
          <a:bodyPr wrap="square" rtlCol="0">
            <a:spAutoFit/>
          </a:bodyPr>
          <a:lstStyle/>
          <a:p>
            <a:r>
              <a:rPr kumimoji="1" lang="en-US" altLang="ja-JP" sz="1600" dirty="0"/>
              <a:t>Who</a:t>
            </a:r>
            <a:endParaRPr kumimoji="1" lang="ja-JP" altLang="en-US" dirty="0"/>
          </a:p>
        </p:txBody>
      </p:sp>
      <p:cxnSp>
        <p:nvCxnSpPr>
          <p:cNvPr id="12" name="直線矢印コネクタ 11">
            <a:extLst>
              <a:ext uri="{FF2B5EF4-FFF2-40B4-BE49-F238E27FC236}">
                <a16:creationId xmlns:a16="http://schemas.microsoft.com/office/drawing/2014/main" id="{40965B92-D463-4A9E-AF75-0BE1B22D3DF8}"/>
              </a:ext>
            </a:extLst>
          </p:cNvPr>
          <p:cNvCxnSpPr>
            <a:cxnSpLocks/>
            <a:stCxn id="9" idx="3"/>
          </p:cNvCxnSpPr>
          <p:nvPr/>
        </p:nvCxnSpPr>
        <p:spPr>
          <a:xfrm flipV="1">
            <a:off x="5233005" y="4320617"/>
            <a:ext cx="1097457" cy="357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テキスト ボックス 13">
            <a:extLst>
              <a:ext uri="{FF2B5EF4-FFF2-40B4-BE49-F238E27FC236}">
                <a16:creationId xmlns:a16="http://schemas.microsoft.com/office/drawing/2014/main" id="{4E0797EE-1A78-4392-8131-3C311EC38B1D}"/>
              </a:ext>
            </a:extLst>
          </p:cNvPr>
          <p:cNvSpPr txBox="1"/>
          <p:nvPr/>
        </p:nvSpPr>
        <p:spPr>
          <a:xfrm>
            <a:off x="5334613" y="4157736"/>
            <a:ext cx="699868" cy="369332"/>
          </a:xfrm>
          <a:prstGeom prst="rect">
            <a:avLst/>
          </a:prstGeom>
          <a:solidFill>
            <a:schemeClr val="bg1"/>
          </a:solidFill>
        </p:spPr>
        <p:txBody>
          <a:bodyPr wrap="square" rtlCol="0">
            <a:spAutoFit/>
          </a:bodyPr>
          <a:lstStyle/>
          <a:p>
            <a:r>
              <a:rPr kumimoji="1" lang="en-US" altLang="ja-JP" dirty="0"/>
              <a:t>Who</a:t>
            </a:r>
            <a:endParaRPr kumimoji="1" lang="ja-JP" altLang="en-US" dirty="0"/>
          </a:p>
        </p:txBody>
      </p:sp>
      <p:sp>
        <p:nvSpPr>
          <p:cNvPr id="15" name="テキスト ボックス 14">
            <a:extLst>
              <a:ext uri="{FF2B5EF4-FFF2-40B4-BE49-F238E27FC236}">
                <a16:creationId xmlns:a16="http://schemas.microsoft.com/office/drawing/2014/main" id="{62465C4A-1333-4A8B-AD65-7DAF9D03C958}"/>
              </a:ext>
            </a:extLst>
          </p:cNvPr>
          <p:cNvSpPr txBox="1"/>
          <p:nvPr/>
        </p:nvSpPr>
        <p:spPr>
          <a:xfrm>
            <a:off x="6360995" y="3833050"/>
            <a:ext cx="2492990" cy="369332"/>
          </a:xfrm>
          <a:prstGeom prst="rect">
            <a:avLst/>
          </a:prstGeom>
          <a:noFill/>
          <a:ln>
            <a:solidFill>
              <a:srgbClr val="002060"/>
            </a:solidFill>
          </a:ln>
        </p:spPr>
        <p:txBody>
          <a:bodyPr wrap="none" rtlCol="0">
            <a:spAutoFit/>
          </a:bodyPr>
          <a:lstStyle/>
          <a:p>
            <a:r>
              <a:rPr kumimoji="1" lang="ja-JP" altLang="en-US" b="1" dirty="0">
                <a:solidFill>
                  <a:srgbClr val="002060"/>
                </a:solidFill>
              </a:rPr>
              <a:t>専業・兼業農家の減少</a:t>
            </a:r>
          </a:p>
        </p:txBody>
      </p:sp>
      <p:sp>
        <p:nvSpPr>
          <p:cNvPr id="16" name="テキスト ボックス 15">
            <a:extLst>
              <a:ext uri="{FF2B5EF4-FFF2-40B4-BE49-F238E27FC236}">
                <a16:creationId xmlns:a16="http://schemas.microsoft.com/office/drawing/2014/main" id="{804228F1-DC8E-4EB5-94BD-FC2F703AB12D}"/>
              </a:ext>
            </a:extLst>
          </p:cNvPr>
          <p:cNvSpPr txBox="1"/>
          <p:nvPr/>
        </p:nvSpPr>
        <p:spPr>
          <a:xfrm>
            <a:off x="6360995" y="4238308"/>
            <a:ext cx="1800493" cy="369332"/>
          </a:xfrm>
          <a:prstGeom prst="rect">
            <a:avLst/>
          </a:prstGeom>
          <a:noFill/>
          <a:ln>
            <a:solidFill>
              <a:srgbClr val="002060"/>
            </a:solidFill>
          </a:ln>
        </p:spPr>
        <p:txBody>
          <a:bodyPr wrap="none" rtlCol="0">
            <a:spAutoFit/>
          </a:bodyPr>
          <a:lstStyle/>
          <a:p>
            <a:r>
              <a:rPr lang="ja-JP" altLang="en-US" b="1" dirty="0">
                <a:solidFill>
                  <a:srgbClr val="002060"/>
                </a:solidFill>
              </a:rPr>
              <a:t>畜産農家の減少</a:t>
            </a:r>
            <a:endParaRPr kumimoji="1" lang="ja-JP" altLang="en-US" b="1" dirty="0">
              <a:solidFill>
                <a:srgbClr val="002060"/>
              </a:solidFill>
            </a:endParaRPr>
          </a:p>
        </p:txBody>
      </p:sp>
      <p:cxnSp>
        <p:nvCxnSpPr>
          <p:cNvPr id="21" name="直線矢印コネクタ 20">
            <a:extLst>
              <a:ext uri="{FF2B5EF4-FFF2-40B4-BE49-F238E27FC236}">
                <a16:creationId xmlns:a16="http://schemas.microsoft.com/office/drawing/2014/main" id="{6C3ABF4D-C481-4404-B917-8B67F7D2E692}"/>
              </a:ext>
            </a:extLst>
          </p:cNvPr>
          <p:cNvCxnSpPr>
            <a:cxnSpLocks/>
            <a:endCxn id="25" idx="1"/>
          </p:cNvCxnSpPr>
          <p:nvPr/>
        </p:nvCxnSpPr>
        <p:spPr>
          <a:xfrm>
            <a:off x="2185391" y="5404079"/>
            <a:ext cx="1291083" cy="2375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3" name="テキスト ボックス 22">
            <a:extLst>
              <a:ext uri="{FF2B5EF4-FFF2-40B4-BE49-F238E27FC236}">
                <a16:creationId xmlns:a16="http://schemas.microsoft.com/office/drawing/2014/main" id="{7AA90664-F05F-46CA-95A2-4F69E97587F8}"/>
              </a:ext>
            </a:extLst>
          </p:cNvPr>
          <p:cNvSpPr txBox="1"/>
          <p:nvPr/>
        </p:nvSpPr>
        <p:spPr>
          <a:xfrm>
            <a:off x="2404700" y="5426312"/>
            <a:ext cx="797928" cy="338554"/>
          </a:xfrm>
          <a:prstGeom prst="rect">
            <a:avLst/>
          </a:prstGeom>
          <a:solidFill>
            <a:schemeClr val="bg1"/>
          </a:solidFill>
        </p:spPr>
        <p:txBody>
          <a:bodyPr wrap="square" rtlCol="0">
            <a:spAutoFit/>
          </a:bodyPr>
          <a:lstStyle/>
          <a:p>
            <a:r>
              <a:rPr kumimoji="1" lang="en-US" altLang="ja-JP" sz="1600" dirty="0"/>
              <a:t>Where</a:t>
            </a:r>
            <a:endParaRPr kumimoji="1" lang="ja-JP" altLang="en-US" dirty="0"/>
          </a:p>
        </p:txBody>
      </p:sp>
      <p:sp>
        <p:nvSpPr>
          <p:cNvPr id="25" name="テキスト ボックス 24">
            <a:extLst>
              <a:ext uri="{FF2B5EF4-FFF2-40B4-BE49-F238E27FC236}">
                <a16:creationId xmlns:a16="http://schemas.microsoft.com/office/drawing/2014/main" id="{DAD494E4-1FD2-4678-AB4D-904F60A93ECB}"/>
              </a:ext>
            </a:extLst>
          </p:cNvPr>
          <p:cNvSpPr txBox="1"/>
          <p:nvPr/>
        </p:nvSpPr>
        <p:spPr>
          <a:xfrm>
            <a:off x="3476474" y="5456919"/>
            <a:ext cx="2031325" cy="369332"/>
          </a:xfrm>
          <a:prstGeom prst="rect">
            <a:avLst/>
          </a:prstGeom>
          <a:noFill/>
          <a:ln>
            <a:solidFill>
              <a:srgbClr val="002060"/>
            </a:solidFill>
          </a:ln>
        </p:spPr>
        <p:txBody>
          <a:bodyPr wrap="none" rtlCol="0">
            <a:spAutoFit/>
          </a:bodyPr>
          <a:lstStyle/>
          <a:p>
            <a:r>
              <a:rPr lang="ja-JP" altLang="en-US" b="1" dirty="0">
                <a:solidFill>
                  <a:srgbClr val="002060"/>
                </a:solidFill>
              </a:rPr>
              <a:t>山間部の集落消滅</a:t>
            </a:r>
            <a:endParaRPr kumimoji="1" lang="ja-JP" altLang="en-US" b="1" dirty="0">
              <a:solidFill>
                <a:srgbClr val="002060"/>
              </a:solidFill>
            </a:endParaRPr>
          </a:p>
        </p:txBody>
      </p:sp>
      <p:cxnSp>
        <p:nvCxnSpPr>
          <p:cNvPr id="28" name="直線矢印コネクタ 27">
            <a:extLst>
              <a:ext uri="{FF2B5EF4-FFF2-40B4-BE49-F238E27FC236}">
                <a16:creationId xmlns:a16="http://schemas.microsoft.com/office/drawing/2014/main" id="{6D5F8206-6C3D-4E3F-A624-CAF452524E45}"/>
              </a:ext>
            </a:extLst>
          </p:cNvPr>
          <p:cNvCxnSpPr>
            <a:cxnSpLocks/>
          </p:cNvCxnSpPr>
          <p:nvPr/>
        </p:nvCxnSpPr>
        <p:spPr>
          <a:xfrm>
            <a:off x="5177996" y="5030043"/>
            <a:ext cx="1182999" cy="594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9" name="テキスト ボックス 28">
            <a:extLst>
              <a:ext uri="{FF2B5EF4-FFF2-40B4-BE49-F238E27FC236}">
                <a16:creationId xmlns:a16="http://schemas.microsoft.com/office/drawing/2014/main" id="{09FE042C-3702-4F1C-9BA1-E7917FB3C502}"/>
              </a:ext>
            </a:extLst>
          </p:cNvPr>
          <p:cNvSpPr txBox="1"/>
          <p:nvPr/>
        </p:nvSpPr>
        <p:spPr>
          <a:xfrm>
            <a:off x="5392630" y="4818564"/>
            <a:ext cx="699868" cy="369332"/>
          </a:xfrm>
          <a:prstGeom prst="rect">
            <a:avLst/>
          </a:prstGeom>
          <a:solidFill>
            <a:schemeClr val="bg1"/>
          </a:solidFill>
        </p:spPr>
        <p:txBody>
          <a:bodyPr wrap="square" rtlCol="0">
            <a:spAutoFit/>
          </a:bodyPr>
          <a:lstStyle/>
          <a:p>
            <a:r>
              <a:rPr kumimoji="1" lang="en-US" altLang="ja-JP" dirty="0"/>
              <a:t>Who</a:t>
            </a:r>
            <a:endParaRPr kumimoji="1" lang="ja-JP" altLang="en-US" dirty="0"/>
          </a:p>
        </p:txBody>
      </p:sp>
      <p:sp>
        <p:nvSpPr>
          <p:cNvPr id="30" name="テキスト ボックス 29">
            <a:extLst>
              <a:ext uri="{FF2B5EF4-FFF2-40B4-BE49-F238E27FC236}">
                <a16:creationId xmlns:a16="http://schemas.microsoft.com/office/drawing/2014/main" id="{61B723C6-F6F2-4525-86EF-8C4D74F4C64D}"/>
              </a:ext>
            </a:extLst>
          </p:cNvPr>
          <p:cNvSpPr txBox="1"/>
          <p:nvPr/>
        </p:nvSpPr>
        <p:spPr>
          <a:xfrm>
            <a:off x="6401444" y="4851318"/>
            <a:ext cx="2492990" cy="369332"/>
          </a:xfrm>
          <a:prstGeom prst="rect">
            <a:avLst/>
          </a:prstGeom>
          <a:noFill/>
          <a:ln>
            <a:solidFill>
              <a:srgbClr val="002060"/>
            </a:solidFill>
          </a:ln>
        </p:spPr>
        <p:txBody>
          <a:bodyPr wrap="none" rtlCol="0">
            <a:spAutoFit/>
          </a:bodyPr>
          <a:lstStyle/>
          <a:p>
            <a:r>
              <a:rPr lang="ja-JP" altLang="en-US" b="1" dirty="0">
                <a:solidFill>
                  <a:srgbClr val="002060"/>
                </a:solidFill>
              </a:rPr>
              <a:t>スポーツしている子供</a:t>
            </a:r>
            <a:endParaRPr kumimoji="1" lang="ja-JP" altLang="en-US" b="1" dirty="0">
              <a:solidFill>
                <a:srgbClr val="002060"/>
              </a:solidFill>
            </a:endParaRPr>
          </a:p>
        </p:txBody>
      </p:sp>
      <p:cxnSp>
        <p:nvCxnSpPr>
          <p:cNvPr id="31" name="直線矢印コネクタ 30">
            <a:extLst>
              <a:ext uri="{FF2B5EF4-FFF2-40B4-BE49-F238E27FC236}">
                <a16:creationId xmlns:a16="http://schemas.microsoft.com/office/drawing/2014/main" id="{4638D083-3BDE-4B68-BD59-48C6F705B45C}"/>
              </a:ext>
            </a:extLst>
          </p:cNvPr>
          <p:cNvCxnSpPr>
            <a:cxnSpLocks/>
          </p:cNvCxnSpPr>
          <p:nvPr/>
        </p:nvCxnSpPr>
        <p:spPr>
          <a:xfrm flipV="1">
            <a:off x="8922801" y="4452634"/>
            <a:ext cx="318424" cy="38735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3" name="直線矢印コネクタ 32">
            <a:extLst>
              <a:ext uri="{FF2B5EF4-FFF2-40B4-BE49-F238E27FC236}">
                <a16:creationId xmlns:a16="http://schemas.microsoft.com/office/drawing/2014/main" id="{01E428C2-1CB9-4E92-A913-1674CD334136}"/>
              </a:ext>
            </a:extLst>
          </p:cNvPr>
          <p:cNvCxnSpPr>
            <a:cxnSpLocks/>
            <a:endCxn id="38" idx="1"/>
          </p:cNvCxnSpPr>
          <p:nvPr/>
        </p:nvCxnSpPr>
        <p:spPr>
          <a:xfrm>
            <a:off x="8875941" y="5035986"/>
            <a:ext cx="799061" cy="1573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7" name="テキスト ボックス 36">
            <a:extLst>
              <a:ext uri="{FF2B5EF4-FFF2-40B4-BE49-F238E27FC236}">
                <a16:creationId xmlns:a16="http://schemas.microsoft.com/office/drawing/2014/main" id="{A05E57AF-513B-4E71-B1FD-44877F5F5CE8}"/>
              </a:ext>
            </a:extLst>
          </p:cNvPr>
          <p:cNvSpPr txBox="1"/>
          <p:nvPr/>
        </p:nvSpPr>
        <p:spPr>
          <a:xfrm>
            <a:off x="9321765" y="4065006"/>
            <a:ext cx="2492990" cy="369332"/>
          </a:xfrm>
          <a:prstGeom prst="rect">
            <a:avLst/>
          </a:prstGeom>
          <a:noFill/>
          <a:ln>
            <a:solidFill>
              <a:srgbClr val="002060"/>
            </a:solidFill>
          </a:ln>
        </p:spPr>
        <p:txBody>
          <a:bodyPr wrap="none" rtlCol="0">
            <a:spAutoFit/>
          </a:bodyPr>
          <a:lstStyle/>
          <a:p>
            <a:r>
              <a:rPr lang="ja-JP" altLang="en-US" b="1" dirty="0">
                <a:solidFill>
                  <a:srgbClr val="002060"/>
                </a:solidFill>
              </a:rPr>
              <a:t>野球チームの存続困難</a:t>
            </a:r>
            <a:endParaRPr kumimoji="1" lang="ja-JP" altLang="en-US" b="1" dirty="0">
              <a:solidFill>
                <a:srgbClr val="002060"/>
              </a:solidFill>
            </a:endParaRPr>
          </a:p>
        </p:txBody>
      </p:sp>
      <p:sp>
        <p:nvSpPr>
          <p:cNvPr id="38" name="テキスト ボックス 37">
            <a:extLst>
              <a:ext uri="{FF2B5EF4-FFF2-40B4-BE49-F238E27FC236}">
                <a16:creationId xmlns:a16="http://schemas.microsoft.com/office/drawing/2014/main" id="{67C430E6-3940-4D10-9281-FC0809E73153}"/>
              </a:ext>
            </a:extLst>
          </p:cNvPr>
          <p:cNvSpPr txBox="1"/>
          <p:nvPr/>
        </p:nvSpPr>
        <p:spPr>
          <a:xfrm>
            <a:off x="9675002" y="4870124"/>
            <a:ext cx="2031325" cy="646331"/>
          </a:xfrm>
          <a:prstGeom prst="rect">
            <a:avLst/>
          </a:prstGeom>
          <a:noFill/>
          <a:ln>
            <a:solidFill>
              <a:srgbClr val="002060"/>
            </a:solidFill>
          </a:ln>
        </p:spPr>
        <p:txBody>
          <a:bodyPr wrap="none" rtlCol="0">
            <a:spAutoFit/>
          </a:bodyPr>
          <a:lstStyle/>
          <a:p>
            <a:r>
              <a:rPr lang="ja-JP" altLang="en-US" b="1" dirty="0">
                <a:solidFill>
                  <a:srgbClr val="002060"/>
                </a:solidFill>
              </a:rPr>
              <a:t>サッカー人数不足</a:t>
            </a:r>
            <a:endParaRPr lang="en-US" altLang="ja-JP" b="1" dirty="0">
              <a:solidFill>
                <a:srgbClr val="002060"/>
              </a:solidFill>
            </a:endParaRPr>
          </a:p>
          <a:p>
            <a:r>
              <a:rPr lang="ja-JP" altLang="en-US" b="1" dirty="0">
                <a:solidFill>
                  <a:srgbClr val="002060"/>
                </a:solidFill>
              </a:rPr>
              <a:t>試合に出れない</a:t>
            </a:r>
            <a:endParaRPr kumimoji="1" lang="ja-JP" altLang="en-US" b="1" dirty="0">
              <a:solidFill>
                <a:srgbClr val="002060"/>
              </a:solidFill>
            </a:endParaRPr>
          </a:p>
        </p:txBody>
      </p:sp>
      <p:sp>
        <p:nvSpPr>
          <p:cNvPr id="43" name="テキスト ボックス 42">
            <a:extLst>
              <a:ext uri="{FF2B5EF4-FFF2-40B4-BE49-F238E27FC236}">
                <a16:creationId xmlns:a16="http://schemas.microsoft.com/office/drawing/2014/main" id="{EFAEE7E7-677A-4002-AF55-AD7DDB3BE6FD}"/>
              </a:ext>
            </a:extLst>
          </p:cNvPr>
          <p:cNvSpPr txBox="1"/>
          <p:nvPr/>
        </p:nvSpPr>
        <p:spPr>
          <a:xfrm>
            <a:off x="9012767" y="4583678"/>
            <a:ext cx="662235" cy="369332"/>
          </a:xfrm>
          <a:prstGeom prst="rect">
            <a:avLst/>
          </a:prstGeom>
          <a:solidFill>
            <a:schemeClr val="bg1"/>
          </a:solidFill>
        </p:spPr>
        <p:txBody>
          <a:bodyPr wrap="square" rtlCol="0">
            <a:spAutoFit/>
          </a:bodyPr>
          <a:lstStyle/>
          <a:p>
            <a:r>
              <a:rPr kumimoji="1" lang="en-US" altLang="ja-JP" dirty="0"/>
              <a:t>How</a:t>
            </a:r>
            <a:endParaRPr kumimoji="1" lang="ja-JP" altLang="en-US" dirty="0"/>
          </a:p>
        </p:txBody>
      </p:sp>
      <p:cxnSp>
        <p:nvCxnSpPr>
          <p:cNvPr id="48" name="直線矢印コネクタ 47">
            <a:extLst>
              <a:ext uri="{FF2B5EF4-FFF2-40B4-BE49-F238E27FC236}">
                <a16:creationId xmlns:a16="http://schemas.microsoft.com/office/drawing/2014/main" id="{07E5C930-B58C-4297-A919-B015BA88D9C3}"/>
              </a:ext>
            </a:extLst>
          </p:cNvPr>
          <p:cNvCxnSpPr>
            <a:cxnSpLocks/>
          </p:cNvCxnSpPr>
          <p:nvPr/>
        </p:nvCxnSpPr>
        <p:spPr>
          <a:xfrm>
            <a:off x="5507799" y="5604072"/>
            <a:ext cx="144147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0" name="直線矢印コネクタ 49">
            <a:extLst>
              <a:ext uri="{FF2B5EF4-FFF2-40B4-BE49-F238E27FC236}">
                <a16:creationId xmlns:a16="http://schemas.microsoft.com/office/drawing/2014/main" id="{A4FACF99-A393-4B00-B3E3-AD83EC782EEC}"/>
              </a:ext>
            </a:extLst>
          </p:cNvPr>
          <p:cNvCxnSpPr>
            <a:cxnSpLocks/>
          </p:cNvCxnSpPr>
          <p:nvPr/>
        </p:nvCxnSpPr>
        <p:spPr>
          <a:xfrm>
            <a:off x="2161820" y="5658903"/>
            <a:ext cx="1314654" cy="79816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4" name="直線矢印コネクタ 53">
            <a:extLst>
              <a:ext uri="{FF2B5EF4-FFF2-40B4-BE49-F238E27FC236}">
                <a16:creationId xmlns:a16="http://schemas.microsoft.com/office/drawing/2014/main" id="{98AF5DD1-05A3-4BEB-A0FC-620A51056389}"/>
              </a:ext>
            </a:extLst>
          </p:cNvPr>
          <p:cNvCxnSpPr>
            <a:cxnSpLocks/>
            <a:endCxn id="10" idx="1"/>
          </p:cNvCxnSpPr>
          <p:nvPr/>
        </p:nvCxnSpPr>
        <p:spPr>
          <a:xfrm flipV="1">
            <a:off x="2141429" y="4981751"/>
            <a:ext cx="1305152" cy="3744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6" name="テキスト ボックス 55">
            <a:extLst>
              <a:ext uri="{FF2B5EF4-FFF2-40B4-BE49-F238E27FC236}">
                <a16:creationId xmlns:a16="http://schemas.microsoft.com/office/drawing/2014/main" id="{3F723B1F-EDD6-45C3-AB80-DE406BDB5B7E}"/>
              </a:ext>
            </a:extLst>
          </p:cNvPr>
          <p:cNvSpPr txBox="1"/>
          <p:nvPr/>
        </p:nvSpPr>
        <p:spPr>
          <a:xfrm>
            <a:off x="2436817" y="4984143"/>
            <a:ext cx="765811" cy="338554"/>
          </a:xfrm>
          <a:prstGeom prst="rect">
            <a:avLst/>
          </a:prstGeom>
          <a:solidFill>
            <a:schemeClr val="bg1"/>
          </a:solidFill>
        </p:spPr>
        <p:txBody>
          <a:bodyPr wrap="square" rtlCol="0">
            <a:spAutoFit/>
          </a:bodyPr>
          <a:lstStyle/>
          <a:p>
            <a:r>
              <a:rPr kumimoji="1" lang="en-US" altLang="ja-JP" sz="1600" dirty="0"/>
              <a:t>Who</a:t>
            </a:r>
            <a:endParaRPr kumimoji="1" lang="ja-JP" altLang="en-US" dirty="0"/>
          </a:p>
        </p:txBody>
      </p:sp>
      <p:sp>
        <p:nvSpPr>
          <p:cNvPr id="7" name="スライド番号プレースホルダー 6">
            <a:extLst>
              <a:ext uri="{FF2B5EF4-FFF2-40B4-BE49-F238E27FC236}">
                <a16:creationId xmlns:a16="http://schemas.microsoft.com/office/drawing/2014/main" id="{921704EF-807C-4FDA-9025-C2AA33D68227}"/>
              </a:ext>
            </a:extLst>
          </p:cNvPr>
          <p:cNvSpPr>
            <a:spLocks noGrp="1"/>
          </p:cNvSpPr>
          <p:nvPr>
            <p:ph type="sldNum" sz="quarter" idx="12"/>
          </p:nvPr>
        </p:nvSpPr>
        <p:spPr/>
        <p:txBody>
          <a:bodyPr/>
          <a:lstStyle/>
          <a:p>
            <a:fld id="{EBFBE47D-BCFE-49BF-892F-C209939DDCD1}" type="slidenum">
              <a:rPr kumimoji="1" lang="ja-JP" altLang="en-US" smtClean="0"/>
              <a:t>3</a:t>
            </a:fld>
            <a:endParaRPr kumimoji="1" lang="ja-JP" altLang="en-US"/>
          </a:p>
        </p:txBody>
      </p:sp>
    </p:spTree>
    <p:extLst>
      <p:ext uri="{BB962C8B-B14F-4D97-AF65-F5344CB8AC3E}">
        <p14:creationId xmlns:p14="http://schemas.microsoft.com/office/powerpoint/2010/main" val="18387021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2CC7504-0E04-4476-9421-1C77BAD031C9}"/>
              </a:ext>
            </a:extLst>
          </p:cNvPr>
          <p:cNvSpPr>
            <a:spLocks noGrp="1"/>
          </p:cNvSpPr>
          <p:nvPr>
            <p:ph type="title"/>
          </p:nvPr>
        </p:nvSpPr>
        <p:spPr/>
        <p:txBody>
          <a:bodyPr/>
          <a:lstStyle/>
          <a:p>
            <a:r>
              <a:rPr kumimoji="1" lang="ja-JP" altLang="en-US" dirty="0"/>
              <a:t>ロジックツリーの作成手順</a:t>
            </a:r>
          </a:p>
        </p:txBody>
      </p:sp>
      <p:sp>
        <p:nvSpPr>
          <p:cNvPr id="3" name="コンテンツ プレースホルダー 2">
            <a:extLst>
              <a:ext uri="{FF2B5EF4-FFF2-40B4-BE49-F238E27FC236}">
                <a16:creationId xmlns:a16="http://schemas.microsoft.com/office/drawing/2014/main" id="{4D2C101F-50D1-4E22-AF21-28997E63C99E}"/>
              </a:ext>
            </a:extLst>
          </p:cNvPr>
          <p:cNvSpPr>
            <a:spLocks noGrp="1"/>
          </p:cNvSpPr>
          <p:nvPr>
            <p:ph idx="1"/>
          </p:nvPr>
        </p:nvSpPr>
        <p:spPr>
          <a:xfrm>
            <a:off x="655320" y="1825625"/>
            <a:ext cx="7686822" cy="4351338"/>
          </a:xfrm>
        </p:spPr>
        <p:txBody>
          <a:bodyPr/>
          <a:lstStyle/>
          <a:p>
            <a:r>
              <a:rPr lang="ja-JP" altLang="en-US" dirty="0"/>
              <a:t>カテゴリーの分担（グループごと）</a:t>
            </a:r>
          </a:p>
          <a:p>
            <a:r>
              <a:rPr kumimoji="1" lang="ja-JP" altLang="en-US" dirty="0"/>
              <a:t>各自</a:t>
            </a:r>
            <a:r>
              <a:rPr kumimoji="1" lang="en-US" altLang="ja-JP" dirty="0" err="1"/>
              <a:t>metamoji</a:t>
            </a:r>
            <a:r>
              <a:rPr kumimoji="1" lang="ja-JP" altLang="en-US" dirty="0"/>
              <a:t>ワークシート内にカテゴリーに関して思いつく問題を付箋で入力</a:t>
            </a:r>
            <a:endParaRPr kumimoji="1" lang="en-US" altLang="ja-JP" dirty="0"/>
          </a:p>
          <a:p>
            <a:pPr marL="0" indent="0">
              <a:buNone/>
            </a:pPr>
            <a:r>
              <a:rPr kumimoji="1" lang="ja-JP" altLang="en-US" dirty="0"/>
              <a:t>　　　</a:t>
            </a:r>
            <a:r>
              <a:rPr kumimoji="1" lang="ja-JP" altLang="en-US" sz="2400" b="1" dirty="0">
                <a:solidFill>
                  <a:srgbClr val="FF0000"/>
                </a:solidFill>
              </a:rPr>
              <a:t>できるだけ多く！ ブレインストーミング的に</a:t>
            </a:r>
            <a:endParaRPr kumimoji="1" lang="en-US" altLang="ja-JP" b="1" dirty="0">
              <a:solidFill>
                <a:srgbClr val="FF0000"/>
              </a:solidFill>
            </a:endParaRPr>
          </a:p>
          <a:p>
            <a:endParaRPr lang="en-US" altLang="ja-JP" dirty="0"/>
          </a:p>
          <a:p>
            <a:r>
              <a:rPr kumimoji="1" lang="ja-JP" altLang="en-US" dirty="0"/>
              <a:t>グループ内で話し合いながらロジックツリーの形に並びかえる</a:t>
            </a:r>
            <a:r>
              <a:rPr kumimoji="1" lang="en-US" altLang="ja-JP" dirty="0"/>
              <a:t>(</a:t>
            </a:r>
            <a:r>
              <a:rPr kumimoji="1" lang="ja-JP" altLang="en-US" dirty="0"/>
              <a:t>付箋を追加しながら）</a:t>
            </a:r>
            <a:endParaRPr kumimoji="1" lang="en-US" altLang="ja-JP" dirty="0"/>
          </a:p>
          <a:p>
            <a:pPr marL="0" indent="0">
              <a:buNone/>
            </a:pPr>
            <a:endParaRPr kumimoji="1" lang="en-US" altLang="ja-JP" dirty="0"/>
          </a:p>
        </p:txBody>
      </p:sp>
      <p:graphicFrame>
        <p:nvGraphicFramePr>
          <p:cNvPr id="4" name="表 4">
            <a:extLst>
              <a:ext uri="{FF2B5EF4-FFF2-40B4-BE49-F238E27FC236}">
                <a16:creationId xmlns:a16="http://schemas.microsoft.com/office/drawing/2014/main" id="{218EEF3F-B300-4818-8FD5-1A2B086A32DD}"/>
              </a:ext>
            </a:extLst>
          </p:cNvPr>
          <p:cNvGraphicFramePr>
            <a:graphicFrameLocks noGrp="1"/>
          </p:cNvGraphicFramePr>
          <p:nvPr>
            <p:extLst>
              <p:ext uri="{D42A27DB-BD31-4B8C-83A1-F6EECF244321}">
                <p14:modId xmlns:p14="http://schemas.microsoft.com/office/powerpoint/2010/main" val="2368926119"/>
              </p:ext>
            </p:extLst>
          </p:nvPr>
        </p:nvGraphicFramePr>
        <p:xfrm>
          <a:off x="8721970" y="365125"/>
          <a:ext cx="3094893" cy="3657600"/>
        </p:xfrm>
        <a:graphic>
          <a:graphicData uri="http://schemas.openxmlformats.org/drawingml/2006/table">
            <a:tbl>
              <a:tblPr firstRow="1" bandRow="1">
                <a:tableStyleId>{5C22544A-7EE6-4342-B048-85BDC9FD1C3A}</a:tableStyleId>
              </a:tblPr>
              <a:tblGrid>
                <a:gridCol w="897836">
                  <a:extLst>
                    <a:ext uri="{9D8B030D-6E8A-4147-A177-3AD203B41FA5}">
                      <a16:colId xmlns:a16="http://schemas.microsoft.com/office/drawing/2014/main" val="3075129049"/>
                    </a:ext>
                  </a:extLst>
                </a:gridCol>
                <a:gridCol w="2197057">
                  <a:extLst>
                    <a:ext uri="{9D8B030D-6E8A-4147-A177-3AD203B41FA5}">
                      <a16:colId xmlns:a16="http://schemas.microsoft.com/office/drawing/2014/main" val="3622139795"/>
                    </a:ext>
                  </a:extLst>
                </a:gridCol>
              </a:tblGrid>
              <a:tr h="370840">
                <a:tc>
                  <a:txBody>
                    <a:bodyPr/>
                    <a:lstStyle/>
                    <a:p>
                      <a:endParaRPr kumimoji="1" lang="ja-JP" altLang="en-US" sz="2400"/>
                    </a:p>
                  </a:txBody>
                  <a:tcPr/>
                </a:tc>
                <a:tc>
                  <a:txBody>
                    <a:bodyPr/>
                    <a:lstStyle/>
                    <a:p>
                      <a:r>
                        <a:rPr kumimoji="1" lang="ja-JP" altLang="en-US" sz="2400" dirty="0"/>
                        <a:t>カテゴリー</a:t>
                      </a:r>
                    </a:p>
                  </a:txBody>
                  <a:tcPr/>
                </a:tc>
                <a:extLst>
                  <a:ext uri="{0D108BD9-81ED-4DB2-BD59-A6C34878D82A}">
                    <a16:rowId xmlns:a16="http://schemas.microsoft.com/office/drawing/2014/main" val="3981057759"/>
                  </a:ext>
                </a:extLst>
              </a:tr>
              <a:tr h="370840">
                <a:tc>
                  <a:txBody>
                    <a:bodyPr/>
                    <a:lstStyle/>
                    <a:p>
                      <a:r>
                        <a:rPr kumimoji="1" lang="en-US" altLang="ja-JP" sz="2400" dirty="0"/>
                        <a:t>1</a:t>
                      </a:r>
                      <a:endParaRPr kumimoji="1" lang="ja-JP" altLang="en-US" sz="2400" dirty="0"/>
                    </a:p>
                  </a:txBody>
                  <a:tcPr/>
                </a:tc>
                <a:tc>
                  <a:txBody>
                    <a:bodyPr/>
                    <a:lstStyle/>
                    <a:p>
                      <a:r>
                        <a:rPr kumimoji="1" lang="ja-JP" altLang="en-US" sz="2400" dirty="0"/>
                        <a:t>防災</a:t>
                      </a:r>
                    </a:p>
                  </a:txBody>
                  <a:tcPr/>
                </a:tc>
                <a:extLst>
                  <a:ext uri="{0D108BD9-81ED-4DB2-BD59-A6C34878D82A}">
                    <a16:rowId xmlns:a16="http://schemas.microsoft.com/office/drawing/2014/main" val="1817782870"/>
                  </a:ext>
                </a:extLst>
              </a:tr>
              <a:tr h="370840">
                <a:tc>
                  <a:txBody>
                    <a:bodyPr/>
                    <a:lstStyle/>
                    <a:p>
                      <a:r>
                        <a:rPr kumimoji="1" lang="en-US" altLang="ja-JP" sz="2400" dirty="0"/>
                        <a:t>2</a:t>
                      </a:r>
                      <a:endParaRPr kumimoji="1" lang="ja-JP" altLang="en-US" sz="2400" dirty="0"/>
                    </a:p>
                  </a:txBody>
                  <a:tcPr/>
                </a:tc>
                <a:tc>
                  <a:txBody>
                    <a:bodyPr/>
                    <a:lstStyle/>
                    <a:p>
                      <a:r>
                        <a:rPr kumimoji="1" lang="ja-JP" altLang="en-US" sz="2400" dirty="0"/>
                        <a:t>教育</a:t>
                      </a:r>
                    </a:p>
                  </a:txBody>
                  <a:tcPr/>
                </a:tc>
                <a:extLst>
                  <a:ext uri="{0D108BD9-81ED-4DB2-BD59-A6C34878D82A}">
                    <a16:rowId xmlns:a16="http://schemas.microsoft.com/office/drawing/2014/main" val="1799050843"/>
                  </a:ext>
                </a:extLst>
              </a:tr>
              <a:tr h="370840">
                <a:tc>
                  <a:txBody>
                    <a:bodyPr/>
                    <a:lstStyle/>
                    <a:p>
                      <a:r>
                        <a:rPr kumimoji="1" lang="en-US" altLang="ja-JP" sz="2400" dirty="0"/>
                        <a:t>3</a:t>
                      </a:r>
                      <a:endParaRPr kumimoji="1" lang="ja-JP" altLang="en-US" sz="2400" dirty="0"/>
                    </a:p>
                  </a:txBody>
                  <a:tcPr/>
                </a:tc>
                <a:tc>
                  <a:txBody>
                    <a:bodyPr/>
                    <a:lstStyle/>
                    <a:p>
                      <a:r>
                        <a:rPr kumimoji="1" lang="ja-JP" altLang="en-US" sz="2400" dirty="0"/>
                        <a:t>医療・福祉</a:t>
                      </a:r>
                    </a:p>
                  </a:txBody>
                  <a:tcPr/>
                </a:tc>
                <a:extLst>
                  <a:ext uri="{0D108BD9-81ED-4DB2-BD59-A6C34878D82A}">
                    <a16:rowId xmlns:a16="http://schemas.microsoft.com/office/drawing/2014/main" val="3729905141"/>
                  </a:ext>
                </a:extLst>
              </a:tr>
              <a:tr h="370840">
                <a:tc>
                  <a:txBody>
                    <a:bodyPr/>
                    <a:lstStyle/>
                    <a:p>
                      <a:r>
                        <a:rPr kumimoji="1" lang="en-US" altLang="ja-JP" sz="2400" dirty="0"/>
                        <a:t>4</a:t>
                      </a:r>
                      <a:endParaRPr kumimoji="1" lang="ja-JP" altLang="en-US" sz="2400" dirty="0"/>
                    </a:p>
                  </a:txBody>
                  <a:tcPr/>
                </a:tc>
                <a:tc>
                  <a:txBody>
                    <a:bodyPr/>
                    <a:lstStyle/>
                    <a:p>
                      <a:r>
                        <a:rPr kumimoji="1" lang="ja-JP" altLang="en-US" sz="2400" dirty="0"/>
                        <a:t>伝統文化</a:t>
                      </a:r>
                    </a:p>
                  </a:txBody>
                  <a:tcPr/>
                </a:tc>
                <a:extLst>
                  <a:ext uri="{0D108BD9-81ED-4DB2-BD59-A6C34878D82A}">
                    <a16:rowId xmlns:a16="http://schemas.microsoft.com/office/drawing/2014/main" val="549105522"/>
                  </a:ext>
                </a:extLst>
              </a:tr>
              <a:tr h="370840">
                <a:tc>
                  <a:txBody>
                    <a:bodyPr/>
                    <a:lstStyle/>
                    <a:p>
                      <a:r>
                        <a:rPr kumimoji="1" lang="en-US" altLang="ja-JP" sz="2400" dirty="0"/>
                        <a:t>5</a:t>
                      </a:r>
                      <a:endParaRPr kumimoji="1" lang="ja-JP" altLang="en-US" sz="2400" dirty="0"/>
                    </a:p>
                  </a:txBody>
                  <a:tcPr/>
                </a:tc>
                <a:tc>
                  <a:txBody>
                    <a:bodyPr/>
                    <a:lstStyle/>
                    <a:p>
                      <a:r>
                        <a:rPr kumimoji="1" lang="ja-JP" altLang="en-US" sz="2400" dirty="0"/>
                        <a:t>環境</a:t>
                      </a:r>
                    </a:p>
                  </a:txBody>
                  <a:tcPr/>
                </a:tc>
                <a:extLst>
                  <a:ext uri="{0D108BD9-81ED-4DB2-BD59-A6C34878D82A}">
                    <a16:rowId xmlns:a16="http://schemas.microsoft.com/office/drawing/2014/main" val="1568087163"/>
                  </a:ext>
                </a:extLst>
              </a:tr>
              <a:tr h="370840">
                <a:tc>
                  <a:txBody>
                    <a:bodyPr/>
                    <a:lstStyle/>
                    <a:p>
                      <a:r>
                        <a:rPr kumimoji="1" lang="en-US" altLang="ja-JP" sz="2400" dirty="0"/>
                        <a:t>6</a:t>
                      </a:r>
                      <a:endParaRPr kumimoji="1" lang="ja-JP" altLang="en-US" sz="2400" dirty="0"/>
                    </a:p>
                  </a:txBody>
                  <a:tcPr/>
                </a:tc>
                <a:tc>
                  <a:txBody>
                    <a:bodyPr/>
                    <a:lstStyle/>
                    <a:p>
                      <a:r>
                        <a:rPr kumimoji="1" lang="ja-JP" altLang="en-US" sz="2400" dirty="0"/>
                        <a:t>産業</a:t>
                      </a:r>
                    </a:p>
                  </a:txBody>
                  <a:tcPr/>
                </a:tc>
                <a:extLst>
                  <a:ext uri="{0D108BD9-81ED-4DB2-BD59-A6C34878D82A}">
                    <a16:rowId xmlns:a16="http://schemas.microsoft.com/office/drawing/2014/main" val="2691838700"/>
                  </a:ext>
                </a:extLst>
              </a:tr>
              <a:tr h="370840">
                <a:tc>
                  <a:txBody>
                    <a:bodyPr/>
                    <a:lstStyle/>
                    <a:p>
                      <a:r>
                        <a:rPr kumimoji="1" lang="en-US" altLang="ja-JP" sz="2400" dirty="0"/>
                        <a:t>7</a:t>
                      </a:r>
                      <a:endParaRPr kumimoji="1" lang="ja-JP" altLang="en-US" sz="2400" dirty="0"/>
                    </a:p>
                  </a:txBody>
                  <a:tcPr/>
                </a:tc>
                <a:tc>
                  <a:txBody>
                    <a:bodyPr/>
                    <a:lstStyle/>
                    <a:p>
                      <a:r>
                        <a:rPr kumimoji="1" lang="ja-JP" altLang="en-US" sz="2400" dirty="0"/>
                        <a:t>産業</a:t>
                      </a:r>
                    </a:p>
                  </a:txBody>
                  <a:tcPr/>
                </a:tc>
                <a:extLst>
                  <a:ext uri="{0D108BD9-81ED-4DB2-BD59-A6C34878D82A}">
                    <a16:rowId xmlns:a16="http://schemas.microsoft.com/office/drawing/2014/main" val="4104548676"/>
                  </a:ext>
                </a:extLst>
              </a:tr>
            </a:tbl>
          </a:graphicData>
        </a:graphic>
      </p:graphicFrame>
      <p:sp>
        <p:nvSpPr>
          <p:cNvPr id="5" name="テキスト ボックス 4">
            <a:extLst>
              <a:ext uri="{FF2B5EF4-FFF2-40B4-BE49-F238E27FC236}">
                <a16:creationId xmlns:a16="http://schemas.microsoft.com/office/drawing/2014/main" id="{1A12E67F-008A-4917-8307-198333817A48}"/>
              </a:ext>
            </a:extLst>
          </p:cNvPr>
          <p:cNvSpPr txBox="1"/>
          <p:nvPr/>
        </p:nvSpPr>
        <p:spPr>
          <a:xfrm>
            <a:off x="1181686" y="5767754"/>
            <a:ext cx="9417963" cy="707886"/>
          </a:xfrm>
          <a:prstGeom prst="rect">
            <a:avLst/>
          </a:prstGeom>
          <a:noFill/>
        </p:spPr>
        <p:txBody>
          <a:bodyPr wrap="none" rtlCol="0">
            <a:spAutoFit/>
          </a:bodyPr>
          <a:lstStyle/>
          <a:p>
            <a:r>
              <a:rPr kumimoji="1" lang="ja-JP" altLang="en-US" sz="4000" b="1" dirty="0">
                <a:solidFill>
                  <a:srgbClr val="FF0000"/>
                </a:solidFill>
              </a:rPr>
              <a:t>協力してこの時間に完成させてください</a:t>
            </a:r>
          </a:p>
        </p:txBody>
      </p:sp>
      <p:sp>
        <p:nvSpPr>
          <p:cNvPr id="6" name="スライド番号プレースホルダー 5">
            <a:extLst>
              <a:ext uri="{FF2B5EF4-FFF2-40B4-BE49-F238E27FC236}">
                <a16:creationId xmlns:a16="http://schemas.microsoft.com/office/drawing/2014/main" id="{324955EC-5F83-4D68-B0F2-86900B6D6961}"/>
              </a:ext>
            </a:extLst>
          </p:cNvPr>
          <p:cNvSpPr>
            <a:spLocks noGrp="1"/>
          </p:cNvSpPr>
          <p:nvPr>
            <p:ph type="sldNum" sz="quarter" idx="12"/>
          </p:nvPr>
        </p:nvSpPr>
        <p:spPr/>
        <p:txBody>
          <a:bodyPr/>
          <a:lstStyle/>
          <a:p>
            <a:fld id="{EBFBE47D-BCFE-49BF-892F-C209939DDCD1}" type="slidenum">
              <a:rPr kumimoji="1" lang="ja-JP" altLang="en-US" smtClean="0"/>
              <a:t>4</a:t>
            </a:fld>
            <a:endParaRPr kumimoji="1" lang="ja-JP" altLang="en-US"/>
          </a:p>
        </p:txBody>
      </p:sp>
    </p:spTree>
    <p:extLst>
      <p:ext uri="{BB962C8B-B14F-4D97-AF65-F5344CB8AC3E}">
        <p14:creationId xmlns:p14="http://schemas.microsoft.com/office/powerpoint/2010/main" val="4274875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59C371F-70DD-4E6C-B524-BEADAA758B0B}"/>
              </a:ext>
            </a:extLst>
          </p:cNvPr>
          <p:cNvSpPr>
            <a:spLocks noGrp="1"/>
          </p:cNvSpPr>
          <p:nvPr>
            <p:ph type="ctrTitle"/>
          </p:nvPr>
        </p:nvSpPr>
        <p:spPr/>
        <p:txBody>
          <a:bodyPr>
            <a:normAutofit/>
          </a:bodyPr>
          <a:lstStyle/>
          <a:p>
            <a:r>
              <a:rPr kumimoji="1" lang="ja-JP" altLang="en-US" sz="5400" dirty="0"/>
              <a:t>各自テーマ（問題点）設定</a:t>
            </a:r>
          </a:p>
        </p:txBody>
      </p:sp>
      <p:sp>
        <p:nvSpPr>
          <p:cNvPr id="3" name="字幕 2">
            <a:extLst>
              <a:ext uri="{FF2B5EF4-FFF2-40B4-BE49-F238E27FC236}">
                <a16:creationId xmlns:a16="http://schemas.microsoft.com/office/drawing/2014/main" id="{9BF56A02-208A-41D9-935B-745EE5763846}"/>
              </a:ext>
            </a:extLst>
          </p:cNvPr>
          <p:cNvSpPr>
            <a:spLocks noGrp="1"/>
          </p:cNvSpPr>
          <p:nvPr>
            <p:ph type="subTitle" idx="1"/>
          </p:nvPr>
        </p:nvSpPr>
        <p:spPr/>
        <p:txBody>
          <a:bodyPr/>
          <a:lstStyle/>
          <a:p>
            <a:endParaRPr kumimoji="1" lang="ja-JP" altLang="en-US"/>
          </a:p>
        </p:txBody>
      </p:sp>
      <p:sp>
        <p:nvSpPr>
          <p:cNvPr id="4" name="テキスト ボックス 3">
            <a:extLst>
              <a:ext uri="{FF2B5EF4-FFF2-40B4-BE49-F238E27FC236}">
                <a16:creationId xmlns:a16="http://schemas.microsoft.com/office/drawing/2014/main" id="{DFE83C49-A485-41ED-B67B-076317915393}"/>
              </a:ext>
            </a:extLst>
          </p:cNvPr>
          <p:cNvSpPr txBox="1"/>
          <p:nvPr/>
        </p:nvSpPr>
        <p:spPr>
          <a:xfrm>
            <a:off x="7912975" y="160039"/>
            <a:ext cx="4156907" cy="400110"/>
          </a:xfrm>
          <a:prstGeom prst="rect">
            <a:avLst/>
          </a:prstGeom>
          <a:noFill/>
        </p:spPr>
        <p:txBody>
          <a:bodyPr wrap="none" rtlCol="0">
            <a:spAutoFit/>
          </a:bodyPr>
          <a:lstStyle/>
          <a:p>
            <a:r>
              <a:rPr kumimoji="1" lang="en-US" altLang="ja-JP" sz="2000" b="1" dirty="0">
                <a:solidFill>
                  <a:srgbClr val="0070C0"/>
                </a:solidFill>
                <a:latin typeface="+mn-ea"/>
              </a:rPr>
              <a:t>SW-</a:t>
            </a:r>
            <a:r>
              <a:rPr kumimoji="1" lang="en-US" altLang="ja-JP" sz="2000" b="1" dirty="0" err="1">
                <a:solidFill>
                  <a:srgbClr val="0070C0"/>
                </a:solidFill>
                <a:latin typeface="+mn-ea"/>
              </a:rPr>
              <a:t>ing</a:t>
            </a:r>
            <a:r>
              <a:rPr kumimoji="1" lang="ja-JP" altLang="en-US" sz="2000" b="1" dirty="0">
                <a:solidFill>
                  <a:srgbClr val="0070C0"/>
                </a:solidFill>
                <a:latin typeface="+mn-ea"/>
              </a:rPr>
              <a:t>リサーチ　ローカルアクト</a:t>
            </a:r>
            <a:endParaRPr kumimoji="1" lang="en-US" altLang="ja-JP" sz="2000" b="1" dirty="0">
              <a:solidFill>
                <a:srgbClr val="0070C0"/>
              </a:solidFill>
              <a:latin typeface="+mn-ea"/>
            </a:endParaRPr>
          </a:p>
        </p:txBody>
      </p:sp>
      <p:sp>
        <p:nvSpPr>
          <p:cNvPr id="5" name="スライド番号プレースホルダー 4">
            <a:extLst>
              <a:ext uri="{FF2B5EF4-FFF2-40B4-BE49-F238E27FC236}">
                <a16:creationId xmlns:a16="http://schemas.microsoft.com/office/drawing/2014/main" id="{7B33EB36-4B12-4073-B6A7-E52E83CA6F9B}"/>
              </a:ext>
            </a:extLst>
          </p:cNvPr>
          <p:cNvSpPr>
            <a:spLocks noGrp="1"/>
          </p:cNvSpPr>
          <p:nvPr>
            <p:ph type="sldNum" sz="quarter" idx="12"/>
          </p:nvPr>
        </p:nvSpPr>
        <p:spPr/>
        <p:txBody>
          <a:bodyPr/>
          <a:lstStyle/>
          <a:p>
            <a:fld id="{EBFBE47D-BCFE-49BF-892F-C209939DDCD1}" type="slidenum">
              <a:rPr kumimoji="1" lang="ja-JP" altLang="en-US" smtClean="0"/>
              <a:t>5</a:t>
            </a:fld>
            <a:endParaRPr kumimoji="1" lang="ja-JP" altLang="en-US"/>
          </a:p>
        </p:txBody>
      </p:sp>
    </p:spTree>
    <p:extLst>
      <p:ext uri="{BB962C8B-B14F-4D97-AF65-F5344CB8AC3E}">
        <p14:creationId xmlns:p14="http://schemas.microsoft.com/office/powerpoint/2010/main" val="32059714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D17A462-851E-40C4-A67A-2E25D3942727}"/>
              </a:ext>
            </a:extLst>
          </p:cNvPr>
          <p:cNvSpPr>
            <a:spLocks noGrp="1"/>
          </p:cNvSpPr>
          <p:nvPr>
            <p:ph type="title"/>
          </p:nvPr>
        </p:nvSpPr>
        <p:spPr>
          <a:xfrm>
            <a:off x="838200" y="174004"/>
            <a:ext cx="10515600" cy="1325563"/>
          </a:xfrm>
        </p:spPr>
        <p:txBody>
          <a:bodyPr/>
          <a:lstStyle/>
          <a:p>
            <a:r>
              <a:rPr kumimoji="1" lang="ja-JP" altLang="en-US" dirty="0"/>
              <a:t>テーマ（問題点）設定の手順</a:t>
            </a:r>
          </a:p>
        </p:txBody>
      </p:sp>
      <p:sp>
        <p:nvSpPr>
          <p:cNvPr id="3" name="コンテンツ プレースホルダー 2">
            <a:extLst>
              <a:ext uri="{FF2B5EF4-FFF2-40B4-BE49-F238E27FC236}">
                <a16:creationId xmlns:a16="http://schemas.microsoft.com/office/drawing/2014/main" id="{051342E1-D5D4-4B27-8360-668036BCD528}"/>
              </a:ext>
            </a:extLst>
          </p:cNvPr>
          <p:cNvSpPr>
            <a:spLocks noGrp="1"/>
          </p:cNvSpPr>
          <p:nvPr>
            <p:ph idx="1"/>
          </p:nvPr>
        </p:nvSpPr>
        <p:spPr>
          <a:xfrm>
            <a:off x="982731" y="1624426"/>
            <a:ext cx="10515600" cy="3543922"/>
          </a:xfrm>
          <a:ln w="25400">
            <a:solidFill>
              <a:schemeClr val="accent6">
                <a:lumMod val="50000"/>
              </a:schemeClr>
            </a:solidFill>
          </a:ln>
        </p:spPr>
        <p:txBody>
          <a:bodyPr>
            <a:normAutofit/>
          </a:bodyPr>
          <a:lstStyle/>
          <a:p>
            <a:r>
              <a:rPr kumimoji="1" lang="ja-JP" altLang="en-US" dirty="0"/>
              <a:t>自分の興味のあるカテゴリーを決める</a:t>
            </a:r>
            <a:endParaRPr kumimoji="1" lang="en-US" altLang="ja-JP" dirty="0"/>
          </a:p>
          <a:p>
            <a:pPr marL="457200" lvl="1" indent="0">
              <a:buNone/>
            </a:pPr>
            <a:r>
              <a:rPr kumimoji="1" lang="ja-JP" altLang="en-US" dirty="0"/>
              <a:t>       （前時に担当していないカテゴリーも</a:t>
            </a:r>
            <a:r>
              <a:rPr kumimoji="1" lang="en-US" altLang="ja-JP" dirty="0"/>
              <a:t>OK)</a:t>
            </a:r>
          </a:p>
          <a:p>
            <a:r>
              <a:rPr lang="ja-JP" altLang="en-US" dirty="0"/>
              <a:t>具体化・焦点化した</a:t>
            </a:r>
            <a:r>
              <a:rPr kumimoji="1" lang="ja-JP" altLang="en-US" dirty="0"/>
              <a:t>問題点を３つ選ぶ（新たに考えても</a:t>
            </a:r>
            <a:r>
              <a:rPr kumimoji="1" lang="en-US" altLang="ja-JP" dirty="0"/>
              <a:t>OK</a:t>
            </a:r>
            <a:r>
              <a:rPr kumimoji="1" lang="ja-JP" altLang="en-US" dirty="0"/>
              <a:t>）</a:t>
            </a:r>
            <a:endParaRPr kumimoji="1" lang="en-US" altLang="ja-JP" dirty="0"/>
          </a:p>
          <a:p>
            <a:r>
              <a:rPr kumimoji="1" lang="ja-JP" altLang="en-US" dirty="0"/>
              <a:t>それぞれの理想の状態を考える</a:t>
            </a:r>
            <a:endParaRPr kumimoji="1" lang="en-US" altLang="ja-JP" dirty="0"/>
          </a:p>
          <a:p>
            <a:r>
              <a:rPr lang="ja-JP" altLang="en-US" dirty="0"/>
              <a:t>理想の状態に近づけるための解決方法（仮）を考える</a:t>
            </a:r>
            <a:endParaRPr lang="en-US" altLang="ja-JP" dirty="0"/>
          </a:p>
          <a:p>
            <a:r>
              <a:rPr kumimoji="1" lang="ja-JP" altLang="en-US" dirty="0"/>
              <a:t>どのようなデータが必要になるかを考える</a:t>
            </a:r>
            <a:endParaRPr kumimoji="1" lang="en-US" altLang="ja-JP" dirty="0"/>
          </a:p>
        </p:txBody>
      </p:sp>
      <p:sp>
        <p:nvSpPr>
          <p:cNvPr id="4" name="テキスト ボックス 3">
            <a:extLst>
              <a:ext uri="{FF2B5EF4-FFF2-40B4-BE49-F238E27FC236}">
                <a16:creationId xmlns:a16="http://schemas.microsoft.com/office/drawing/2014/main" id="{E35C8826-1A21-4C01-B2D8-DE7D599A77C5}"/>
              </a:ext>
            </a:extLst>
          </p:cNvPr>
          <p:cNvSpPr txBox="1"/>
          <p:nvPr/>
        </p:nvSpPr>
        <p:spPr>
          <a:xfrm>
            <a:off x="6907237" y="4906738"/>
            <a:ext cx="3416320" cy="523220"/>
          </a:xfrm>
          <a:prstGeom prst="rect">
            <a:avLst/>
          </a:prstGeom>
          <a:solidFill>
            <a:schemeClr val="accent6">
              <a:lumMod val="60000"/>
              <a:lumOff val="40000"/>
            </a:schemeClr>
          </a:solidFill>
          <a:ln>
            <a:solidFill>
              <a:schemeClr val="accent6">
                <a:lumMod val="50000"/>
              </a:schemeClr>
            </a:solidFill>
          </a:ln>
        </p:spPr>
        <p:txBody>
          <a:bodyPr wrap="none" rtlCol="0">
            <a:spAutoFit/>
          </a:bodyPr>
          <a:lstStyle/>
          <a:p>
            <a:r>
              <a:rPr kumimoji="1" lang="ja-JP" altLang="en-US" sz="2800" b="1" dirty="0">
                <a:solidFill>
                  <a:srgbClr val="002060"/>
                </a:solidFill>
              </a:rPr>
              <a:t>ワークシートに記入</a:t>
            </a:r>
          </a:p>
        </p:txBody>
      </p:sp>
      <p:sp>
        <p:nvSpPr>
          <p:cNvPr id="5" name="スライド番号プレースホルダー 4">
            <a:extLst>
              <a:ext uri="{FF2B5EF4-FFF2-40B4-BE49-F238E27FC236}">
                <a16:creationId xmlns:a16="http://schemas.microsoft.com/office/drawing/2014/main" id="{644D7C3E-8884-4992-BE39-6A14DDBF3DD4}"/>
              </a:ext>
            </a:extLst>
          </p:cNvPr>
          <p:cNvSpPr>
            <a:spLocks noGrp="1"/>
          </p:cNvSpPr>
          <p:nvPr>
            <p:ph type="sldNum" sz="quarter" idx="12"/>
          </p:nvPr>
        </p:nvSpPr>
        <p:spPr/>
        <p:txBody>
          <a:bodyPr/>
          <a:lstStyle/>
          <a:p>
            <a:fld id="{EBFBE47D-BCFE-49BF-892F-C209939DDCD1}" type="slidenum">
              <a:rPr kumimoji="1" lang="ja-JP" altLang="en-US" smtClean="0"/>
              <a:t>6</a:t>
            </a:fld>
            <a:endParaRPr kumimoji="1" lang="ja-JP" altLang="en-US"/>
          </a:p>
        </p:txBody>
      </p:sp>
    </p:spTree>
    <p:extLst>
      <p:ext uri="{BB962C8B-B14F-4D97-AF65-F5344CB8AC3E}">
        <p14:creationId xmlns:p14="http://schemas.microsoft.com/office/powerpoint/2010/main" val="38053806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28F43806-DBD7-43DC-88D0-D6E73184EF73}"/>
              </a:ext>
            </a:extLst>
          </p:cNvPr>
          <p:cNvPicPr>
            <a:picLocks noChangeAspect="1"/>
          </p:cNvPicPr>
          <p:nvPr/>
        </p:nvPicPr>
        <p:blipFill>
          <a:blip r:embed="rId3"/>
          <a:stretch>
            <a:fillRect/>
          </a:stretch>
        </p:blipFill>
        <p:spPr>
          <a:xfrm>
            <a:off x="1157391" y="1478640"/>
            <a:ext cx="9877218" cy="2228999"/>
          </a:xfrm>
          <a:prstGeom prst="rect">
            <a:avLst/>
          </a:prstGeom>
        </p:spPr>
      </p:pic>
      <p:sp>
        <p:nvSpPr>
          <p:cNvPr id="5" name="テキスト ボックス 4">
            <a:extLst>
              <a:ext uri="{FF2B5EF4-FFF2-40B4-BE49-F238E27FC236}">
                <a16:creationId xmlns:a16="http://schemas.microsoft.com/office/drawing/2014/main" id="{E4BC3F56-E00B-4324-8BFD-F9CF7307CB7C}"/>
              </a:ext>
            </a:extLst>
          </p:cNvPr>
          <p:cNvSpPr txBox="1"/>
          <p:nvPr/>
        </p:nvSpPr>
        <p:spPr>
          <a:xfrm>
            <a:off x="282133" y="3811946"/>
            <a:ext cx="4448893" cy="1323439"/>
          </a:xfrm>
          <a:prstGeom prst="rect">
            <a:avLst/>
          </a:prstGeom>
          <a:noFill/>
          <a:ln w="31750">
            <a:solidFill>
              <a:schemeClr val="accent1"/>
            </a:solidFill>
          </a:ln>
        </p:spPr>
        <p:txBody>
          <a:bodyPr wrap="square" rtlCol="0">
            <a:spAutoFit/>
          </a:bodyPr>
          <a:lstStyle/>
          <a:p>
            <a:r>
              <a:rPr kumimoji="1" lang="ja-JP" altLang="en-US" sz="2000" dirty="0"/>
              <a:t>地球温暖化をテーマとした場合</a:t>
            </a:r>
            <a:endParaRPr kumimoji="1" lang="en-US" altLang="ja-JP" sz="2000" dirty="0"/>
          </a:p>
          <a:p>
            <a:r>
              <a:rPr kumimoji="1" lang="ja-JP" altLang="en-US" sz="2000" dirty="0"/>
              <a:t>原因は多岐にわたり、解決方法は</a:t>
            </a:r>
            <a:endParaRPr kumimoji="1" lang="en-US" altLang="ja-JP" sz="2000" dirty="0"/>
          </a:p>
          <a:p>
            <a:r>
              <a:rPr kumimoji="1" lang="ja-JP" altLang="en-US" sz="2000" dirty="0"/>
              <a:t>世界中の国レベルの取組の話になる。</a:t>
            </a:r>
            <a:endParaRPr kumimoji="1" lang="en-US" altLang="ja-JP" sz="2000" dirty="0"/>
          </a:p>
          <a:p>
            <a:r>
              <a:rPr kumimoji="1" lang="ja-JP" altLang="en-US" sz="2000" dirty="0"/>
              <a:t>また、すぐには解決できそうにない。</a:t>
            </a:r>
          </a:p>
        </p:txBody>
      </p:sp>
      <p:sp>
        <p:nvSpPr>
          <p:cNvPr id="6" name="テキスト ボックス 5">
            <a:extLst>
              <a:ext uri="{FF2B5EF4-FFF2-40B4-BE49-F238E27FC236}">
                <a16:creationId xmlns:a16="http://schemas.microsoft.com/office/drawing/2014/main" id="{D17492F2-2B1C-49CD-8FBF-B54986E1E6FB}"/>
              </a:ext>
            </a:extLst>
          </p:cNvPr>
          <p:cNvSpPr txBox="1"/>
          <p:nvPr/>
        </p:nvSpPr>
        <p:spPr>
          <a:xfrm>
            <a:off x="5615085" y="3807266"/>
            <a:ext cx="6017011" cy="1631216"/>
          </a:xfrm>
          <a:prstGeom prst="rect">
            <a:avLst/>
          </a:prstGeom>
          <a:noFill/>
          <a:ln w="25400">
            <a:solidFill>
              <a:schemeClr val="accent1"/>
            </a:solidFill>
          </a:ln>
        </p:spPr>
        <p:txBody>
          <a:bodyPr wrap="square" rtlCol="0">
            <a:spAutoFit/>
          </a:bodyPr>
          <a:lstStyle/>
          <a:p>
            <a:r>
              <a:rPr kumimoji="1" lang="ja-JP" altLang="en-US" sz="2000" dirty="0"/>
              <a:t>熱中症増加をテーマとした場合</a:t>
            </a:r>
            <a:endParaRPr kumimoji="1" lang="en-US" altLang="ja-JP" sz="2000" dirty="0"/>
          </a:p>
          <a:p>
            <a:r>
              <a:rPr kumimoji="1" lang="ja-JP" altLang="en-US" sz="2000" dirty="0"/>
              <a:t>・学校の体育の授業は午前中の涼しい時間に実施</a:t>
            </a:r>
            <a:endParaRPr kumimoji="1" lang="en-US" altLang="ja-JP" sz="2000" dirty="0"/>
          </a:p>
          <a:p>
            <a:r>
              <a:rPr lang="ja-JP" altLang="en-US" sz="2000" dirty="0"/>
              <a:t>・電気料金、エアコンの値下げ</a:t>
            </a:r>
          </a:p>
          <a:p>
            <a:r>
              <a:rPr kumimoji="1" lang="ja-JP" altLang="en-US" sz="2000" dirty="0"/>
              <a:t>・熱中症予防と対処方法の広報</a:t>
            </a:r>
            <a:r>
              <a:rPr lang="ja-JP" altLang="en-US" sz="2000" dirty="0"/>
              <a:t>活動</a:t>
            </a:r>
            <a:endParaRPr lang="en-US" altLang="ja-JP" sz="2000" dirty="0"/>
          </a:p>
          <a:p>
            <a:r>
              <a:rPr lang="ja-JP" altLang="en-US" sz="2000" dirty="0"/>
              <a:t>・送風機能付き作業着の普及</a:t>
            </a:r>
            <a:endParaRPr kumimoji="1" lang="en-US" altLang="ja-JP" sz="2000" dirty="0"/>
          </a:p>
        </p:txBody>
      </p:sp>
      <p:sp>
        <p:nvSpPr>
          <p:cNvPr id="7" name="テキスト ボックス 6">
            <a:extLst>
              <a:ext uri="{FF2B5EF4-FFF2-40B4-BE49-F238E27FC236}">
                <a16:creationId xmlns:a16="http://schemas.microsoft.com/office/drawing/2014/main" id="{6C04F71D-7BBE-4AE1-B0C3-B3CB47B27B32}"/>
              </a:ext>
            </a:extLst>
          </p:cNvPr>
          <p:cNvSpPr txBox="1"/>
          <p:nvPr/>
        </p:nvSpPr>
        <p:spPr>
          <a:xfrm>
            <a:off x="2808054" y="5758408"/>
            <a:ext cx="7422623" cy="523220"/>
          </a:xfrm>
          <a:prstGeom prst="rect">
            <a:avLst/>
          </a:prstGeom>
          <a:noFill/>
        </p:spPr>
        <p:txBody>
          <a:bodyPr wrap="square" rtlCol="0">
            <a:spAutoFit/>
          </a:bodyPr>
          <a:lstStyle/>
          <a:p>
            <a:r>
              <a:rPr kumimoji="1" lang="ja-JP" altLang="en-US" sz="2800" dirty="0">
                <a:solidFill>
                  <a:srgbClr val="FF0000"/>
                </a:solidFill>
              </a:rPr>
              <a:t>矢印の終点近くでテーマ設定すること！</a:t>
            </a:r>
            <a:endParaRPr kumimoji="1" lang="en-US" altLang="ja-JP" sz="2800" dirty="0">
              <a:solidFill>
                <a:srgbClr val="FF0000"/>
              </a:solidFill>
            </a:endParaRPr>
          </a:p>
        </p:txBody>
      </p:sp>
      <p:sp>
        <p:nvSpPr>
          <p:cNvPr id="8" name="タイトル 1">
            <a:extLst>
              <a:ext uri="{FF2B5EF4-FFF2-40B4-BE49-F238E27FC236}">
                <a16:creationId xmlns:a16="http://schemas.microsoft.com/office/drawing/2014/main" id="{2F0A7714-3571-426E-BFF2-75752327D1EF}"/>
              </a:ext>
            </a:extLst>
          </p:cNvPr>
          <p:cNvSpPr>
            <a:spLocks noGrp="1"/>
          </p:cNvSpPr>
          <p:nvPr>
            <p:ph type="title"/>
          </p:nvPr>
        </p:nvSpPr>
        <p:spPr>
          <a:xfrm>
            <a:off x="838200" y="174004"/>
            <a:ext cx="10515600" cy="1325563"/>
          </a:xfrm>
        </p:spPr>
        <p:txBody>
          <a:bodyPr/>
          <a:lstStyle/>
          <a:p>
            <a:r>
              <a:rPr kumimoji="1" lang="ja-JP" altLang="en-US" dirty="0"/>
              <a:t>テーマ設定について</a:t>
            </a:r>
          </a:p>
        </p:txBody>
      </p:sp>
      <p:sp>
        <p:nvSpPr>
          <p:cNvPr id="2" name="スライド番号プレースホルダー 1">
            <a:extLst>
              <a:ext uri="{FF2B5EF4-FFF2-40B4-BE49-F238E27FC236}">
                <a16:creationId xmlns:a16="http://schemas.microsoft.com/office/drawing/2014/main" id="{F81C5D47-81BE-4783-B8AF-01B7222C7D5B}"/>
              </a:ext>
            </a:extLst>
          </p:cNvPr>
          <p:cNvSpPr>
            <a:spLocks noGrp="1"/>
          </p:cNvSpPr>
          <p:nvPr>
            <p:ph type="sldNum" sz="quarter" idx="12"/>
          </p:nvPr>
        </p:nvSpPr>
        <p:spPr/>
        <p:txBody>
          <a:bodyPr/>
          <a:lstStyle/>
          <a:p>
            <a:fld id="{EBFBE47D-BCFE-49BF-892F-C209939DDCD1}" type="slidenum">
              <a:rPr kumimoji="1" lang="ja-JP" altLang="en-US" smtClean="0"/>
              <a:t>7</a:t>
            </a:fld>
            <a:endParaRPr kumimoji="1" lang="ja-JP" altLang="en-US"/>
          </a:p>
        </p:txBody>
      </p:sp>
    </p:spTree>
    <p:extLst>
      <p:ext uri="{BB962C8B-B14F-4D97-AF65-F5344CB8AC3E}">
        <p14:creationId xmlns:p14="http://schemas.microsoft.com/office/powerpoint/2010/main" val="41257110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A6BFE5E-CF50-475A-9902-7F9B8B19DB60}"/>
              </a:ext>
            </a:extLst>
          </p:cNvPr>
          <p:cNvSpPr>
            <a:spLocks noGrp="1"/>
          </p:cNvSpPr>
          <p:nvPr>
            <p:ph type="title"/>
          </p:nvPr>
        </p:nvSpPr>
        <p:spPr/>
        <p:txBody>
          <a:bodyPr/>
          <a:lstStyle/>
          <a:p>
            <a:r>
              <a:rPr kumimoji="1" lang="ja-JP" altLang="en-US" dirty="0"/>
              <a:t>テーマ設定後　解決方法の考え方のこつ</a:t>
            </a:r>
          </a:p>
        </p:txBody>
      </p:sp>
      <p:sp>
        <p:nvSpPr>
          <p:cNvPr id="3" name="コンテンツ プレースホルダー 2">
            <a:extLst>
              <a:ext uri="{FF2B5EF4-FFF2-40B4-BE49-F238E27FC236}">
                <a16:creationId xmlns:a16="http://schemas.microsoft.com/office/drawing/2014/main" id="{4116A879-5B56-47A7-96B7-C20D3DC1E354}"/>
              </a:ext>
            </a:extLst>
          </p:cNvPr>
          <p:cNvSpPr>
            <a:spLocks noGrp="1"/>
          </p:cNvSpPr>
          <p:nvPr>
            <p:ph idx="1"/>
          </p:nvPr>
        </p:nvSpPr>
        <p:spPr>
          <a:xfrm>
            <a:off x="838200" y="1524757"/>
            <a:ext cx="10515600" cy="2338412"/>
          </a:xfrm>
        </p:spPr>
        <p:txBody>
          <a:bodyPr>
            <a:normAutofit/>
          </a:bodyPr>
          <a:lstStyle/>
          <a:p>
            <a:r>
              <a:rPr kumimoji="1" lang="en-US" altLang="ja-JP" dirty="0">
                <a:solidFill>
                  <a:srgbClr val="FF0000"/>
                </a:solidFill>
              </a:rPr>
              <a:t>PEST</a:t>
            </a:r>
            <a:r>
              <a:rPr kumimoji="1" lang="ja-JP" altLang="en-US" dirty="0">
                <a:solidFill>
                  <a:srgbClr val="FF0000"/>
                </a:solidFill>
              </a:rPr>
              <a:t>分析法</a:t>
            </a:r>
            <a:endParaRPr kumimoji="1" lang="en-US" altLang="ja-JP" dirty="0">
              <a:solidFill>
                <a:srgbClr val="FF0000"/>
              </a:solidFill>
            </a:endParaRPr>
          </a:p>
          <a:p>
            <a:pPr lvl="1"/>
            <a:r>
              <a:rPr lang="en-US" altLang="ja-JP" dirty="0"/>
              <a:t>Politics(</a:t>
            </a:r>
            <a:r>
              <a:rPr lang="ja-JP" altLang="en-US" dirty="0"/>
              <a:t>政治）：きまりごと・法律整備、政策など</a:t>
            </a:r>
            <a:endParaRPr lang="en-US" altLang="ja-JP" dirty="0"/>
          </a:p>
          <a:p>
            <a:pPr lvl="1"/>
            <a:r>
              <a:rPr kumimoji="1" lang="en-US" altLang="ja-JP" dirty="0"/>
              <a:t>Economy(</a:t>
            </a:r>
            <a:r>
              <a:rPr kumimoji="1" lang="ja-JP" altLang="en-US" dirty="0"/>
              <a:t>経済）：資金調達、援助など</a:t>
            </a:r>
            <a:endParaRPr kumimoji="1" lang="en-US" altLang="ja-JP" dirty="0"/>
          </a:p>
          <a:p>
            <a:pPr lvl="1"/>
            <a:r>
              <a:rPr lang="en-US" altLang="ja-JP" dirty="0"/>
              <a:t>Society(</a:t>
            </a:r>
            <a:r>
              <a:rPr lang="ja-JP" altLang="en-US" dirty="0"/>
              <a:t>社会）：教育、意識変革など</a:t>
            </a:r>
            <a:endParaRPr lang="en-US" altLang="ja-JP" dirty="0"/>
          </a:p>
          <a:p>
            <a:pPr lvl="1"/>
            <a:r>
              <a:rPr kumimoji="1" lang="en-US" altLang="ja-JP" dirty="0"/>
              <a:t>Technology(</a:t>
            </a:r>
            <a:r>
              <a:rPr kumimoji="1" lang="ja-JP" altLang="en-US" dirty="0"/>
              <a:t>技術）：科学技術の活用など</a:t>
            </a:r>
          </a:p>
        </p:txBody>
      </p:sp>
      <p:sp>
        <p:nvSpPr>
          <p:cNvPr id="4" name="テキスト ボックス 3">
            <a:extLst>
              <a:ext uri="{FF2B5EF4-FFF2-40B4-BE49-F238E27FC236}">
                <a16:creationId xmlns:a16="http://schemas.microsoft.com/office/drawing/2014/main" id="{53CC97C5-7987-4775-B3F7-BB997A124312}"/>
              </a:ext>
            </a:extLst>
          </p:cNvPr>
          <p:cNvSpPr txBox="1"/>
          <p:nvPr/>
        </p:nvSpPr>
        <p:spPr>
          <a:xfrm>
            <a:off x="1325218" y="3863169"/>
            <a:ext cx="9488556" cy="1938992"/>
          </a:xfrm>
          <a:prstGeom prst="rect">
            <a:avLst/>
          </a:prstGeom>
          <a:solidFill>
            <a:schemeClr val="accent6">
              <a:lumMod val="60000"/>
              <a:lumOff val="40000"/>
            </a:schemeClr>
          </a:solidFill>
          <a:ln w="22225">
            <a:solidFill>
              <a:schemeClr val="accent6">
                <a:lumMod val="50000"/>
              </a:schemeClr>
            </a:solidFill>
          </a:ln>
        </p:spPr>
        <p:txBody>
          <a:bodyPr wrap="square" rtlCol="0">
            <a:spAutoFit/>
          </a:bodyPr>
          <a:lstStyle/>
          <a:p>
            <a:r>
              <a:rPr kumimoji="1" lang="ja-JP" altLang="en-US" sz="2400" b="1" dirty="0">
                <a:solidFill>
                  <a:srgbClr val="002060"/>
                </a:solidFill>
              </a:rPr>
              <a:t>　この手法は通常は経営戦略等を策定したときに外部環境がどんな影響を与えるかを予想するときに使われるフレームワーク手法です。解決方法を考える場合でも使えます。</a:t>
            </a:r>
            <a:endParaRPr kumimoji="1" lang="en-US" altLang="ja-JP" sz="2400" b="1" dirty="0">
              <a:solidFill>
                <a:srgbClr val="002060"/>
              </a:solidFill>
            </a:endParaRPr>
          </a:p>
          <a:p>
            <a:r>
              <a:rPr lang="ja-JP" altLang="en-US" sz="2400" b="1" dirty="0">
                <a:solidFill>
                  <a:srgbClr val="FF0000"/>
                </a:solidFill>
              </a:rPr>
              <a:t>　</a:t>
            </a:r>
            <a:r>
              <a:rPr kumimoji="1" lang="ja-JP" altLang="en-US" sz="2400" b="1" dirty="0">
                <a:solidFill>
                  <a:srgbClr val="FF0000"/>
                </a:solidFill>
              </a:rPr>
              <a:t>アイデアがでないときに</a:t>
            </a:r>
            <a:r>
              <a:rPr lang="ja-JP" altLang="en-US" sz="2400" b="1" dirty="0">
                <a:solidFill>
                  <a:srgbClr val="FF0000"/>
                </a:solidFill>
              </a:rPr>
              <a:t>は、</a:t>
            </a:r>
            <a:r>
              <a:rPr lang="ja-JP" altLang="en-US" sz="2400" b="1" dirty="0">
                <a:solidFill>
                  <a:srgbClr val="002060"/>
                </a:solidFill>
              </a:rPr>
              <a:t>方向性をイメージしながら活用してみましょう。</a:t>
            </a:r>
            <a:endParaRPr kumimoji="1" lang="en-US" altLang="ja-JP" sz="2400" b="1" dirty="0">
              <a:solidFill>
                <a:srgbClr val="002060"/>
              </a:solidFill>
            </a:endParaRPr>
          </a:p>
        </p:txBody>
      </p:sp>
      <p:sp>
        <p:nvSpPr>
          <p:cNvPr id="5" name="スライド番号プレースホルダー 4">
            <a:extLst>
              <a:ext uri="{FF2B5EF4-FFF2-40B4-BE49-F238E27FC236}">
                <a16:creationId xmlns:a16="http://schemas.microsoft.com/office/drawing/2014/main" id="{B5D9D337-9AD1-4668-BBE2-74A536E5FA32}"/>
              </a:ext>
            </a:extLst>
          </p:cNvPr>
          <p:cNvSpPr>
            <a:spLocks noGrp="1"/>
          </p:cNvSpPr>
          <p:nvPr>
            <p:ph type="sldNum" sz="quarter" idx="12"/>
          </p:nvPr>
        </p:nvSpPr>
        <p:spPr/>
        <p:txBody>
          <a:bodyPr/>
          <a:lstStyle/>
          <a:p>
            <a:fld id="{EBFBE47D-BCFE-49BF-892F-C209939DDCD1}" type="slidenum">
              <a:rPr kumimoji="1" lang="ja-JP" altLang="en-US" smtClean="0"/>
              <a:t>8</a:t>
            </a:fld>
            <a:endParaRPr kumimoji="1" lang="ja-JP" altLang="en-US"/>
          </a:p>
        </p:txBody>
      </p:sp>
    </p:spTree>
    <p:extLst>
      <p:ext uri="{BB962C8B-B14F-4D97-AF65-F5344CB8AC3E}">
        <p14:creationId xmlns:p14="http://schemas.microsoft.com/office/powerpoint/2010/main" val="10845877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0A6FEA6-5E71-40BA-AA20-963C663E136E}"/>
              </a:ext>
            </a:extLst>
          </p:cNvPr>
          <p:cNvSpPr>
            <a:spLocks noGrp="1"/>
          </p:cNvSpPr>
          <p:nvPr>
            <p:ph type="title"/>
          </p:nvPr>
        </p:nvSpPr>
        <p:spPr>
          <a:xfrm>
            <a:off x="838200" y="206101"/>
            <a:ext cx="10515600" cy="1325563"/>
          </a:xfrm>
        </p:spPr>
        <p:txBody>
          <a:bodyPr/>
          <a:lstStyle/>
          <a:p>
            <a:r>
              <a:rPr kumimoji="1" lang="ja-JP" altLang="en-US" dirty="0"/>
              <a:t>熱中症増加の解決方法（</a:t>
            </a:r>
            <a:r>
              <a:rPr kumimoji="1" lang="en-US" altLang="ja-JP" dirty="0"/>
              <a:t>PEST</a:t>
            </a:r>
            <a:r>
              <a:rPr kumimoji="1" lang="ja-JP" altLang="en-US" dirty="0"/>
              <a:t>分析）</a:t>
            </a:r>
          </a:p>
        </p:txBody>
      </p:sp>
      <p:sp>
        <p:nvSpPr>
          <p:cNvPr id="4" name="テキスト ボックス 3">
            <a:extLst>
              <a:ext uri="{FF2B5EF4-FFF2-40B4-BE49-F238E27FC236}">
                <a16:creationId xmlns:a16="http://schemas.microsoft.com/office/drawing/2014/main" id="{E3E898BB-489D-48C4-8586-0B746A55CD75}"/>
              </a:ext>
            </a:extLst>
          </p:cNvPr>
          <p:cNvSpPr txBox="1"/>
          <p:nvPr/>
        </p:nvSpPr>
        <p:spPr>
          <a:xfrm>
            <a:off x="1113131" y="1393551"/>
            <a:ext cx="10008807" cy="2246769"/>
          </a:xfrm>
          <a:prstGeom prst="rect">
            <a:avLst/>
          </a:prstGeom>
          <a:noFill/>
          <a:ln w="25400">
            <a:solidFill>
              <a:schemeClr val="accent1"/>
            </a:solidFill>
          </a:ln>
        </p:spPr>
        <p:txBody>
          <a:bodyPr wrap="square" rtlCol="0">
            <a:spAutoFit/>
          </a:bodyPr>
          <a:lstStyle/>
          <a:p>
            <a:r>
              <a:rPr kumimoji="1" lang="ja-JP" altLang="en-US" sz="2800" dirty="0"/>
              <a:t>熱中症増加をテーマとした場合</a:t>
            </a:r>
            <a:endParaRPr kumimoji="1" lang="en-US" altLang="ja-JP" sz="2800" dirty="0"/>
          </a:p>
          <a:p>
            <a:r>
              <a:rPr kumimoji="1" lang="ja-JP" altLang="en-US" sz="2800" dirty="0"/>
              <a:t>　</a:t>
            </a:r>
            <a:r>
              <a:rPr kumimoji="1" lang="en-US" altLang="ja-JP" sz="2800" dirty="0"/>
              <a:t>P </a:t>
            </a:r>
            <a:r>
              <a:rPr kumimoji="1" lang="ja-JP" altLang="en-US" sz="2800" dirty="0"/>
              <a:t>→ 学校の体育の授業は午前中の涼しい時間に実施</a:t>
            </a:r>
            <a:endParaRPr kumimoji="1" lang="en-US" altLang="ja-JP" sz="2800" dirty="0"/>
          </a:p>
          <a:p>
            <a:r>
              <a:rPr lang="ja-JP" altLang="en-US" sz="2800" dirty="0"/>
              <a:t>　</a:t>
            </a:r>
            <a:r>
              <a:rPr lang="en-US" altLang="ja-JP" sz="2800" dirty="0"/>
              <a:t>E </a:t>
            </a:r>
            <a:r>
              <a:rPr lang="ja-JP" altLang="en-US" sz="2800" dirty="0"/>
              <a:t>→ 電気料金、エアコンの値下げ</a:t>
            </a:r>
          </a:p>
          <a:p>
            <a:r>
              <a:rPr kumimoji="1" lang="ja-JP" altLang="en-US" sz="2800" dirty="0"/>
              <a:t>　</a:t>
            </a:r>
            <a:r>
              <a:rPr kumimoji="1" lang="en-US" altLang="ja-JP" sz="2800" dirty="0"/>
              <a:t>S </a:t>
            </a:r>
            <a:r>
              <a:rPr kumimoji="1" lang="ja-JP" altLang="en-US" sz="2800" dirty="0"/>
              <a:t>→ 熱中症予防と対処方法の広報</a:t>
            </a:r>
            <a:r>
              <a:rPr lang="ja-JP" altLang="en-US" sz="2800" dirty="0"/>
              <a:t>活動</a:t>
            </a:r>
            <a:endParaRPr lang="en-US" altLang="ja-JP" sz="2800" dirty="0"/>
          </a:p>
          <a:p>
            <a:r>
              <a:rPr lang="ja-JP" altLang="en-US" sz="2800" dirty="0"/>
              <a:t>　</a:t>
            </a:r>
            <a:r>
              <a:rPr lang="en-US" altLang="ja-JP" sz="2800" dirty="0"/>
              <a:t>T </a:t>
            </a:r>
            <a:r>
              <a:rPr lang="ja-JP" altLang="en-US" sz="2800" dirty="0"/>
              <a:t>→ 送風機能付き作業着の普及</a:t>
            </a:r>
            <a:endParaRPr kumimoji="1" lang="en-US" altLang="ja-JP" sz="2800" dirty="0"/>
          </a:p>
        </p:txBody>
      </p:sp>
      <p:sp>
        <p:nvSpPr>
          <p:cNvPr id="5" name="テキスト ボックス 4">
            <a:extLst>
              <a:ext uri="{FF2B5EF4-FFF2-40B4-BE49-F238E27FC236}">
                <a16:creationId xmlns:a16="http://schemas.microsoft.com/office/drawing/2014/main" id="{AA79156F-0130-4092-B0D7-92DFFF67CFB1}"/>
              </a:ext>
            </a:extLst>
          </p:cNvPr>
          <p:cNvSpPr txBox="1"/>
          <p:nvPr/>
        </p:nvSpPr>
        <p:spPr>
          <a:xfrm>
            <a:off x="396954" y="3889193"/>
            <a:ext cx="10956846" cy="461665"/>
          </a:xfrm>
          <a:prstGeom prst="rect">
            <a:avLst/>
          </a:prstGeom>
          <a:noFill/>
        </p:spPr>
        <p:txBody>
          <a:bodyPr wrap="none" rtlCol="0">
            <a:spAutoFit/>
          </a:bodyPr>
          <a:lstStyle/>
          <a:p>
            <a:r>
              <a:rPr lang="ja-JP" altLang="en-US" sz="2400" dirty="0">
                <a:solidFill>
                  <a:srgbClr val="FF0000"/>
                </a:solidFill>
              </a:rPr>
              <a:t>この解決方法を説得力のあるものにするためにはどんなデータが必要だろう？</a:t>
            </a:r>
            <a:endParaRPr kumimoji="1" lang="ja-JP" altLang="en-US" sz="2400" dirty="0">
              <a:solidFill>
                <a:srgbClr val="FF0000"/>
              </a:solidFill>
            </a:endParaRPr>
          </a:p>
        </p:txBody>
      </p:sp>
      <p:sp>
        <p:nvSpPr>
          <p:cNvPr id="6" name="テキスト ボックス 5">
            <a:extLst>
              <a:ext uri="{FF2B5EF4-FFF2-40B4-BE49-F238E27FC236}">
                <a16:creationId xmlns:a16="http://schemas.microsoft.com/office/drawing/2014/main" id="{98F08F5F-DBC0-47B4-BC2C-732A6812D1FA}"/>
              </a:ext>
            </a:extLst>
          </p:cNvPr>
          <p:cNvSpPr txBox="1"/>
          <p:nvPr/>
        </p:nvSpPr>
        <p:spPr>
          <a:xfrm>
            <a:off x="1113131" y="4414203"/>
            <a:ext cx="9965737" cy="2246769"/>
          </a:xfrm>
          <a:prstGeom prst="rect">
            <a:avLst/>
          </a:prstGeom>
          <a:noFill/>
          <a:ln w="25400">
            <a:solidFill>
              <a:schemeClr val="accent1"/>
            </a:solidFill>
          </a:ln>
        </p:spPr>
        <p:txBody>
          <a:bodyPr wrap="square" rtlCol="0">
            <a:spAutoFit/>
          </a:bodyPr>
          <a:lstStyle/>
          <a:p>
            <a:r>
              <a:rPr lang="ja-JP" altLang="en-US" sz="2000" dirty="0"/>
              <a:t>🔷</a:t>
            </a:r>
            <a:r>
              <a:rPr kumimoji="1" lang="ja-JP" altLang="en-US" sz="2000" dirty="0"/>
              <a:t>熱中症が増加していることを示すデータ</a:t>
            </a:r>
            <a:r>
              <a:rPr kumimoji="1" lang="ja-JP" altLang="en-US" sz="2000" b="1" dirty="0">
                <a:solidFill>
                  <a:srgbClr val="FF0000"/>
                </a:solidFill>
              </a:rPr>
              <a:t>（必須）</a:t>
            </a:r>
            <a:endParaRPr kumimoji="1" lang="en-US" altLang="ja-JP" sz="2000" b="1" dirty="0">
              <a:solidFill>
                <a:srgbClr val="FF0000"/>
              </a:solidFill>
            </a:endParaRPr>
          </a:p>
          <a:p>
            <a:r>
              <a:rPr lang="ja-JP" altLang="en-US" sz="2000" b="1" dirty="0">
                <a:solidFill>
                  <a:srgbClr val="FF0000"/>
                </a:solidFill>
              </a:rPr>
              <a:t>　　　　　　　　　　　　　　　　</a:t>
            </a:r>
            <a:r>
              <a:rPr kumimoji="1" lang="ja-JP" altLang="en-US" sz="2000" b="1" dirty="0">
                <a:solidFill>
                  <a:srgbClr val="FF0000"/>
                </a:solidFill>
              </a:rPr>
              <a:t>このデータが示せないとこのテーマは成立しない</a:t>
            </a:r>
            <a:endParaRPr kumimoji="1" lang="en-US" altLang="ja-JP" sz="2000" b="1" dirty="0">
              <a:solidFill>
                <a:srgbClr val="FF0000"/>
              </a:solidFill>
            </a:endParaRPr>
          </a:p>
          <a:p>
            <a:r>
              <a:rPr kumimoji="1" lang="ja-JP" altLang="en-US" sz="2000" dirty="0"/>
              <a:t>🔷（学校では）熱中症が午後に出ていることを示すデータ</a:t>
            </a:r>
            <a:endParaRPr kumimoji="1" lang="en-US" altLang="ja-JP" sz="2000" dirty="0"/>
          </a:p>
          <a:p>
            <a:r>
              <a:rPr lang="ja-JP" altLang="en-US" sz="2000" dirty="0"/>
              <a:t>🔷電気代節約のためエアコンを切る、エアコンを切っていたので熱中症になったとか　</a:t>
            </a:r>
            <a:endParaRPr lang="en-US" altLang="ja-JP" sz="2000" dirty="0"/>
          </a:p>
          <a:p>
            <a:r>
              <a:rPr lang="ja-JP" altLang="en-US" sz="2000" dirty="0"/>
              <a:t>　のデータや新聞記事など</a:t>
            </a:r>
          </a:p>
          <a:p>
            <a:r>
              <a:rPr kumimoji="1" lang="ja-JP" altLang="en-US" sz="2000" dirty="0"/>
              <a:t>🔷熱中症についての知識や認識がないというデータ等</a:t>
            </a:r>
            <a:endParaRPr lang="en-US" altLang="ja-JP" sz="2000" dirty="0"/>
          </a:p>
          <a:p>
            <a:r>
              <a:rPr kumimoji="1" lang="ja-JP" altLang="en-US" sz="2000" dirty="0"/>
              <a:t>🔷送風機付衣類の効果（性能）など</a:t>
            </a:r>
            <a:endParaRPr kumimoji="1" lang="en-US" altLang="ja-JP" sz="2000" dirty="0"/>
          </a:p>
        </p:txBody>
      </p:sp>
      <p:sp>
        <p:nvSpPr>
          <p:cNvPr id="3" name="スライド番号プレースホルダー 2">
            <a:extLst>
              <a:ext uri="{FF2B5EF4-FFF2-40B4-BE49-F238E27FC236}">
                <a16:creationId xmlns:a16="http://schemas.microsoft.com/office/drawing/2014/main" id="{2456EA33-AA61-4F87-9FEB-5E384F91A342}"/>
              </a:ext>
            </a:extLst>
          </p:cNvPr>
          <p:cNvSpPr>
            <a:spLocks noGrp="1"/>
          </p:cNvSpPr>
          <p:nvPr>
            <p:ph type="sldNum" sz="quarter" idx="12"/>
          </p:nvPr>
        </p:nvSpPr>
        <p:spPr/>
        <p:txBody>
          <a:bodyPr/>
          <a:lstStyle/>
          <a:p>
            <a:fld id="{EBFBE47D-BCFE-49BF-892F-C209939DDCD1}" type="slidenum">
              <a:rPr kumimoji="1" lang="ja-JP" altLang="en-US" smtClean="0"/>
              <a:t>9</a:t>
            </a:fld>
            <a:endParaRPr kumimoji="1" lang="ja-JP" altLang="en-US"/>
          </a:p>
        </p:txBody>
      </p:sp>
    </p:spTree>
    <p:extLst>
      <p:ext uri="{BB962C8B-B14F-4D97-AF65-F5344CB8AC3E}">
        <p14:creationId xmlns:p14="http://schemas.microsoft.com/office/powerpoint/2010/main" val="1732752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658</TotalTime>
  <Words>2285</Words>
  <Application>Microsoft Office PowerPoint</Application>
  <PresentationFormat>ワイド画面</PresentationFormat>
  <Paragraphs>285</Paragraphs>
  <Slides>22</Slides>
  <Notes>8</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22</vt:i4>
      </vt:variant>
    </vt:vector>
  </HeadingPairs>
  <TitlesOfParts>
    <vt:vector size="27" baseType="lpstr">
      <vt:lpstr>ＤＨＰ平成明朝体W3</vt:lpstr>
      <vt:lpstr>游ゴシック</vt:lpstr>
      <vt:lpstr>游ゴシック Light</vt:lpstr>
      <vt:lpstr>Arial</vt:lpstr>
      <vt:lpstr>Office テーマ</vt:lpstr>
      <vt:lpstr>地域の問題点抽出</vt:lpstr>
      <vt:lpstr>問題点抽出の手順</vt:lpstr>
      <vt:lpstr>問題点の具体化・焦点化のこつ</vt:lpstr>
      <vt:lpstr>ロジックツリーの作成手順</vt:lpstr>
      <vt:lpstr>各自テーマ（問題点）設定</vt:lpstr>
      <vt:lpstr>テーマ（問題点）設定の手順</vt:lpstr>
      <vt:lpstr>テーマ設定について</vt:lpstr>
      <vt:lpstr>テーマ設定後　解決方法の考え方のこつ</vt:lpstr>
      <vt:lpstr>熱中症増加の解決方法（PEST分析）</vt:lpstr>
      <vt:lpstr>テーマ設定の手順</vt:lpstr>
      <vt:lpstr>各自テーマ（問題点）設定Ⅱ</vt:lpstr>
      <vt:lpstr>ワークシートについて</vt:lpstr>
      <vt:lpstr>仮の解決方法（後で変わってもよい）を考える</vt:lpstr>
      <vt:lpstr>テーマ設定の手順</vt:lpstr>
      <vt:lpstr>出典の表示</vt:lpstr>
      <vt:lpstr>出典の記録</vt:lpstr>
      <vt:lpstr>中間発表について</vt:lpstr>
      <vt:lpstr>PowerPoint プレゼンテーション</vt:lpstr>
      <vt:lpstr>問題解決のための4つのステップ</vt:lpstr>
      <vt:lpstr>解決方法を考える上での注意点</vt:lpstr>
      <vt:lpstr>スライド作成上の注意点</vt:lpstr>
      <vt:lpstr>グループ発表について</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問題点の抽出</dc:title>
  <dc:creator>板東 潤</dc:creator>
  <cp:lastModifiedBy>板東 潤</cp:lastModifiedBy>
  <cp:revision>69</cp:revision>
  <dcterms:created xsi:type="dcterms:W3CDTF">2022-03-08T01:56:23Z</dcterms:created>
  <dcterms:modified xsi:type="dcterms:W3CDTF">2022-03-11T06:05:05Z</dcterms:modified>
</cp:coreProperties>
</file>