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0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E41AC3-6E4C-4605-8195-433971364E27}" type="datetimeFigureOut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073AB4-38B1-4403-9B86-D49C05483E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1367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0F9239-ECE4-4AC6-83AB-C2267A1E1F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F150F39-93D6-4674-906E-CF141DE9A3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F126BE-2D41-428B-AE6C-9452ABB64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BCD40-1AFF-4126-BA0A-44DAABCD5C3D}" type="datetime1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B591687-93B2-4F41-9638-7F2D1FAA1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A5466C2-3714-419C-BACA-AEC26C7ED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CB2B-1062-49F4-A2A5-D86B94EE42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7520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C5392E-EB02-4043-9FB8-0B0E8EE86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9FDB0CC-1858-418C-AA78-A60EFD0C55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0DDC99-6628-4E9B-AB76-D96D454DA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47A33-E6BE-4CA3-A6E0-54F62A569156}" type="datetime1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3860713-4C26-4E6C-BC4E-921FB2B1C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C39EAF-1865-4E0F-A6E4-40F17EE05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CB2B-1062-49F4-A2A5-D86B94EE42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5524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C7589D5-84A1-47C2-BD9B-80E5D01242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618E5E5-F9FF-4A4B-90EE-D0F72343A0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E79EDE-7CBB-46B5-9D39-A8D9B6A91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7A9A1-8DAA-4B80-996B-BD54DD04F41F}" type="datetime1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16D1AE0-01B2-4BC4-9160-A29879104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F0EE38A-45F5-48F9-903C-72E885859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CB2B-1062-49F4-A2A5-D86B94EE42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0076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BD8E39-9109-4BCE-B9C3-140EDE58F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9C273D-F4DB-4C93-8B86-32BEE61DD0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BA80065-61A6-4909-A526-1537BD252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BFAA5-5749-452A-A24E-78227D2BEF10}" type="datetime1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5DC36F-5EAB-4163-88DC-438050856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5F2B28-C027-43E5-9FBC-8FC129631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CB2B-1062-49F4-A2A5-D86B94EE42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0034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96B72D-43CB-46A9-8A3C-0805BBBF7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D4B44D1-C221-475A-BBD8-C71EF210E5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F4602FF-CA64-4E6A-BDEC-2B69AD230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0B676-75F9-4963-87FB-86E684C654D5}" type="datetime1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0F17F50-8C9B-442D-B636-B8E8052CA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DBE8CBF-ADD7-4059-8A2B-62A38D9A9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CB2B-1062-49F4-A2A5-D86B94EE42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4879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61AF32-5379-451E-B8FE-CFAF47D6C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0D97AD8-393E-416B-8391-FB4F747541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30AAC58-6FAF-4048-8176-1AD934DD9E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F9CCC0E-1C1E-4A10-A3F0-35355AEA4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30829-9B1A-4665-993B-11DF5C03BDFE}" type="datetime1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1868E5A-73C5-48FB-B182-9709B059D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0D48BA2-0932-4DF0-9BE6-F37690E4A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CB2B-1062-49F4-A2A5-D86B94EE42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156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74B3A1-E000-4114-AB6F-B30E68BD3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917F9AD-8AB1-4100-8B31-95AF3ECDE2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337AEA8-D389-4B4D-B4A5-04B60CD798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B34BD1B-58D3-47BD-88F4-F4C85E0058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4E1279B-90AF-4419-B788-1C0A0A5E4D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9792609-0C69-4C04-98D6-BBC42FDE6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875D5-5D44-4AAB-833D-68E03E34DA33}" type="datetime1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C9BE70A-0CB4-40F6-8EA1-924FAFF69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933F0D5-5FF3-43E0-A1EB-CE662815B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CB2B-1062-49F4-A2A5-D86B94EE42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726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2B7330-8BD3-43C6-93C5-D74210956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F33E8AC-14CF-4338-A47A-29C5B3BA4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69A8-F096-4C2B-9224-91B05AC16A69}" type="datetime1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B0207D2-953D-4BD4-AB54-31CCAAAE4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B6D72C8-08BA-4BD1-9A23-0EF8911B6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CB2B-1062-49F4-A2A5-D86B94EE42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4893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3E4C553-E454-4851-A737-0A3F544E8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4B823-6125-4215-B2D9-98E25CD8884B}" type="datetime1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2DF3D53-56B7-4336-98B8-2BF1F9B29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959DF2D-3565-4410-ABBF-1A0EED5C6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CB2B-1062-49F4-A2A5-D86B94EE42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4876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8E728E-8A26-4CFD-A55C-691F8D426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16B0B3-4A04-4638-9F84-73F5FBCDA5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9BEC738-CFF8-49E6-A62A-B12E53B12B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B692704-B85B-4AA9-921A-B8C59E5C4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99B8B-EF70-4CBF-ACAA-0A467486D51C}" type="datetime1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4E212BA-0127-40E6-84F5-9AF524CBA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0DD363D-C837-480D-979B-C9EB6CE76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CB2B-1062-49F4-A2A5-D86B94EE42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376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6360B0-B285-4093-8EA7-111AB3AF6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13A69DB-F965-4F4E-9A5A-8A7F728398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85D069A-6C57-4FBA-A6FA-9E1BBF0199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3D03E3C-22A9-4FE8-A60A-465FF6AB2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CCA0-0BBC-4D85-BAB2-949FC0E53043}" type="datetime1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B406B1E-56A5-4101-9E88-C6C4FB4F2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BEF624C-FAA7-44E3-9D9F-426C62FDB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CB2B-1062-49F4-A2A5-D86B94EE42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193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1F153D6-2949-43C4-915B-182447166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E93C917-5E08-43D9-BE03-CE88F07CE3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546241B-51DF-4451-B4A9-33C3B7D4AC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47C09-2192-49AD-8778-AFD45393AC3D}" type="datetime1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8A4334-B3D2-4DF5-89E1-80E54F5BAE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49ED19-FA5D-48ED-9955-11C6108D4F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3CB2B-1062-49F4-A2A5-D86B94EE42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3374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B45915-6858-469B-8E37-59B176171A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/>
              <a:t>RESAS</a:t>
            </a:r>
            <a:r>
              <a:rPr kumimoji="1" lang="ja-JP" altLang="en-US" dirty="0"/>
              <a:t>の使い方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ABF3986-60ED-4A15-9C63-43EA3342DF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0847FAB-913D-4212-B846-708D9D07886E}"/>
              </a:ext>
            </a:extLst>
          </p:cNvPr>
          <p:cNvSpPr txBox="1"/>
          <p:nvPr/>
        </p:nvSpPr>
        <p:spPr>
          <a:xfrm>
            <a:off x="7714193" y="239552"/>
            <a:ext cx="41569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>
                <a:solidFill>
                  <a:srgbClr val="0070C0"/>
                </a:solidFill>
                <a:latin typeface="+mn-ea"/>
              </a:rPr>
              <a:t>SW-</a:t>
            </a:r>
            <a:r>
              <a:rPr kumimoji="1" lang="en-US" altLang="ja-JP" sz="2000" b="1" dirty="0" err="1">
                <a:solidFill>
                  <a:srgbClr val="0070C0"/>
                </a:solidFill>
                <a:latin typeface="+mn-ea"/>
              </a:rPr>
              <a:t>ing</a:t>
            </a:r>
            <a:r>
              <a:rPr kumimoji="1" lang="ja-JP" altLang="en-US" sz="2000" b="1" dirty="0">
                <a:solidFill>
                  <a:srgbClr val="0070C0"/>
                </a:solidFill>
                <a:latin typeface="+mn-ea"/>
              </a:rPr>
              <a:t>リサーチ　ローカルアクト</a:t>
            </a:r>
            <a:endParaRPr kumimoji="1" lang="en-US" altLang="ja-JP" sz="2000" b="1" dirty="0">
              <a:solidFill>
                <a:srgbClr val="0070C0"/>
              </a:solidFill>
              <a:latin typeface="+mn-ea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143A35F-8BCE-49B4-923B-74D2B717C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CB2B-1062-49F4-A2A5-D86B94EE421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0000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DB6048-20C3-4A42-B38C-2B4B2AA68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4000" dirty="0"/>
              <a:t>いろいろなデータを見てみよう　市町村単位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E540AF7-C66B-4D5C-BFEF-FA15761E5B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3200" dirty="0"/>
              <a:t>人口マップ（人口ピラミッド 人口増減 人口移動 等）</a:t>
            </a:r>
            <a:endParaRPr kumimoji="1" lang="en-US" altLang="ja-JP" sz="3200" dirty="0"/>
          </a:p>
          <a:p>
            <a:r>
              <a:rPr kumimoji="1" lang="ja-JP" altLang="en-US" sz="3200" dirty="0"/>
              <a:t>産業構造マップ（全産業　農業　雇用）</a:t>
            </a:r>
            <a:endParaRPr kumimoji="1" lang="en-US" altLang="ja-JP" sz="3200" dirty="0"/>
          </a:p>
          <a:p>
            <a:r>
              <a:rPr kumimoji="1" lang="ja-JP" altLang="en-US" sz="3200" dirty="0"/>
              <a:t>観光マップ（目的地分析　宿泊施設　外国人）</a:t>
            </a:r>
            <a:endParaRPr kumimoji="1" lang="en-US" altLang="ja-JP" sz="3200" dirty="0"/>
          </a:p>
          <a:p>
            <a:r>
              <a:rPr kumimoji="1" lang="ja-JP" altLang="en-US" sz="3200" dirty="0"/>
              <a:t>医療福祉マップ（医療受給　介護受給）</a:t>
            </a:r>
            <a:endParaRPr kumimoji="1" lang="en-US" altLang="ja-JP" sz="3200" dirty="0"/>
          </a:p>
          <a:p>
            <a:endParaRPr kumimoji="1" lang="en-US" altLang="ja-JP" sz="3200" dirty="0"/>
          </a:p>
          <a:p>
            <a:endParaRPr kumimoji="1" lang="ja-JP" altLang="en-US" sz="3200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1ED0D90D-4963-4FCC-B0A0-063D2E871F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243" y="4452257"/>
            <a:ext cx="10287000" cy="6858000"/>
          </a:xfrm>
          <a:prstGeom prst="rect">
            <a:avLst/>
          </a:prstGeom>
        </p:spPr>
      </p:pic>
      <p:sp>
        <p:nvSpPr>
          <p:cNvPr id="6" name="楕円 5">
            <a:extLst>
              <a:ext uri="{FF2B5EF4-FFF2-40B4-BE49-F238E27FC236}">
                <a16:creationId xmlns:a16="http://schemas.microsoft.com/office/drawing/2014/main" id="{65E40D37-0D05-4B55-8B87-6980BC509910}"/>
              </a:ext>
            </a:extLst>
          </p:cNvPr>
          <p:cNvSpPr/>
          <p:nvPr/>
        </p:nvSpPr>
        <p:spPr>
          <a:xfrm>
            <a:off x="10480222" y="4572001"/>
            <a:ext cx="685800" cy="598714"/>
          </a:xfrm>
          <a:prstGeom prst="ellipse">
            <a:avLst/>
          </a:prstGeom>
          <a:noFill/>
          <a:ln w="603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740B0B27-2880-4596-8AE9-5A7BE01540D8}"/>
              </a:ext>
            </a:extLst>
          </p:cNvPr>
          <p:cNvSpPr/>
          <p:nvPr/>
        </p:nvSpPr>
        <p:spPr>
          <a:xfrm>
            <a:off x="8564336" y="6176963"/>
            <a:ext cx="2713263" cy="419780"/>
          </a:xfrm>
          <a:prstGeom prst="ellipse">
            <a:avLst/>
          </a:prstGeom>
          <a:noFill/>
          <a:ln w="603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87950AE-4D57-4171-858F-10AC992E1358}"/>
              </a:ext>
            </a:extLst>
          </p:cNvPr>
          <p:cNvSpPr txBox="1"/>
          <p:nvPr/>
        </p:nvSpPr>
        <p:spPr>
          <a:xfrm>
            <a:off x="9631137" y="3774295"/>
            <a:ext cx="2383970" cy="646331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002060"/>
                </a:solidFill>
              </a:rPr>
              <a:t>グラフの表示の大きさを変えるには？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1C6B38E-27ED-4DAB-A98F-56536A793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CB2B-1062-49F4-A2A5-D86B94EE421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146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6A7FD1-7FCC-4F18-AA44-7166063C0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市町村単位でデータを比較しよう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1FCC4D7-E7E3-42AA-85CC-24A0E11A1B2A}"/>
              </a:ext>
            </a:extLst>
          </p:cNvPr>
          <p:cNvSpPr txBox="1"/>
          <p:nvPr/>
        </p:nvSpPr>
        <p:spPr>
          <a:xfrm>
            <a:off x="805930" y="1427415"/>
            <a:ext cx="105801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>
                <a:solidFill>
                  <a:srgbClr val="002060"/>
                </a:solidFill>
              </a:rPr>
              <a:t>Windows</a:t>
            </a:r>
            <a:r>
              <a:rPr kumimoji="1" lang="ja-JP" altLang="en-US" sz="2000" dirty="0">
                <a:solidFill>
                  <a:srgbClr val="002060"/>
                </a:solidFill>
              </a:rPr>
              <a:t>アクセサリ→</a:t>
            </a:r>
            <a:r>
              <a:rPr lang="en-US" altLang="ja-JP" sz="2000" dirty="0">
                <a:solidFill>
                  <a:srgbClr val="002060"/>
                </a:solidFill>
              </a:rPr>
              <a:t>S</a:t>
            </a:r>
            <a:r>
              <a:rPr kumimoji="1" lang="en-US" altLang="ja-JP" sz="2000" dirty="0">
                <a:solidFill>
                  <a:srgbClr val="002060"/>
                </a:solidFill>
              </a:rPr>
              <a:t>nipping Tool</a:t>
            </a:r>
            <a:r>
              <a:rPr kumimoji="1" lang="ja-JP" altLang="en-US" sz="2000" dirty="0">
                <a:solidFill>
                  <a:srgbClr val="002060"/>
                </a:solidFill>
              </a:rPr>
              <a:t>→場所指定→右クリックコピー→右クリック貼り付け</a:t>
            </a:r>
            <a:endParaRPr kumimoji="1" lang="en-US" altLang="ja-JP" sz="2000" dirty="0">
              <a:solidFill>
                <a:srgbClr val="002060"/>
              </a:solidFill>
            </a:endParaRPr>
          </a:p>
          <a:p>
            <a:r>
              <a:rPr kumimoji="1" lang="ja-JP" altLang="en-US" sz="2000" dirty="0">
                <a:solidFill>
                  <a:srgbClr val="002060"/>
                </a:solidFill>
              </a:rPr>
              <a:t>右クリックコピー：</a:t>
            </a:r>
            <a:r>
              <a:rPr kumimoji="1" lang="en-US" altLang="ja-JP" sz="2000" dirty="0" err="1">
                <a:solidFill>
                  <a:srgbClr val="002060"/>
                </a:solidFill>
              </a:rPr>
              <a:t>Ctrl+C</a:t>
            </a:r>
            <a:r>
              <a:rPr kumimoji="1" lang="en-US" altLang="ja-JP" sz="2000" dirty="0">
                <a:solidFill>
                  <a:srgbClr val="002060"/>
                </a:solidFill>
              </a:rPr>
              <a:t>    </a:t>
            </a:r>
            <a:r>
              <a:rPr kumimoji="1" lang="ja-JP" altLang="en-US" sz="2000" dirty="0">
                <a:solidFill>
                  <a:srgbClr val="002060"/>
                </a:solidFill>
              </a:rPr>
              <a:t>右クリック貼り付け：</a:t>
            </a:r>
            <a:r>
              <a:rPr kumimoji="1" lang="en-US" altLang="ja-JP" sz="2000" dirty="0" err="1">
                <a:solidFill>
                  <a:srgbClr val="002060"/>
                </a:solidFill>
              </a:rPr>
              <a:t>Ctrl+V</a:t>
            </a:r>
            <a:endParaRPr kumimoji="1" lang="ja-JP" altLang="en-US" sz="2000" dirty="0">
              <a:solidFill>
                <a:srgbClr val="002060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C50FEBB-5A19-4105-891B-2417E99A768B}"/>
              </a:ext>
            </a:extLst>
          </p:cNvPr>
          <p:cNvSpPr txBox="1"/>
          <p:nvPr/>
        </p:nvSpPr>
        <p:spPr>
          <a:xfrm>
            <a:off x="653530" y="2601685"/>
            <a:ext cx="11102719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/>
              <a:t>①　阿波市と三好市の人口ピラミッド</a:t>
            </a:r>
            <a:endParaRPr kumimoji="1" lang="en-US" altLang="ja-JP" sz="4000" dirty="0"/>
          </a:p>
          <a:p>
            <a:r>
              <a:rPr kumimoji="1" lang="ja-JP" altLang="en-US" sz="4000" dirty="0"/>
              <a:t>②　小松島市と三好市の人口推移</a:t>
            </a:r>
            <a:endParaRPr kumimoji="1" lang="en-US" altLang="ja-JP" sz="4000" dirty="0"/>
          </a:p>
          <a:p>
            <a:r>
              <a:rPr kumimoji="1" lang="ja-JP" altLang="en-US" sz="4000" dirty="0"/>
              <a:t>③　美馬市と三好市　全産業の従業者数</a:t>
            </a:r>
            <a:endParaRPr kumimoji="1" lang="en-US" altLang="ja-JP" sz="4000" dirty="0"/>
          </a:p>
          <a:p>
            <a:r>
              <a:rPr kumimoji="1" lang="ja-JP" altLang="en-US" sz="4000" dirty="0"/>
              <a:t>④　阿波市と美馬市　農業構造産出額</a:t>
            </a:r>
            <a:endParaRPr kumimoji="1" lang="en-US" altLang="ja-JP" sz="4000" dirty="0"/>
          </a:p>
          <a:p>
            <a:r>
              <a:rPr kumimoji="1" lang="ja-JP" altLang="en-US" sz="4000" dirty="0"/>
              <a:t>⑤　阿波市と美馬市　耕作放棄地率</a:t>
            </a:r>
            <a:endParaRPr kumimoji="1" lang="en-US" altLang="ja-JP" sz="4000" dirty="0"/>
          </a:p>
          <a:p>
            <a:r>
              <a:rPr kumimoji="1" lang="ja-JP" altLang="en-US" sz="4000" dirty="0"/>
              <a:t>⑥　鳴門市と三好市　宿泊者数推移 参加形態別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0EC42D0B-722C-42BD-82FC-30F121381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CB2B-1062-49F4-A2A5-D86B94EE4215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8718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6A7FD1-7FCC-4F18-AA44-7166063C0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例：人口増減　小松島市と藍住町の比較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5BDBA1D1-48A2-4044-9AC1-AD704106B9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488" y="1901437"/>
            <a:ext cx="5555687" cy="4627756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681A8686-0492-44F7-AF05-B758902A76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690688"/>
            <a:ext cx="5841374" cy="4942701"/>
          </a:xfrm>
          <a:prstGeom prst="rect">
            <a:avLst/>
          </a:prstGeom>
        </p:spPr>
      </p:pic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0C005966-FB15-4894-8B12-F20C2F870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CB2B-1062-49F4-A2A5-D86B94EE4215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3552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C7824D-2794-45DE-A834-EA8EAEEA8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u="sng" dirty="0"/>
              <a:t>タイムスケジュール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B3BD172-2FE9-41E6-80A5-653AD8C367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1" lang="ja-JP" altLang="en-US" sz="3600" dirty="0"/>
              <a:t>スライド作成　各自　１５分</a:t>
            </a:r>
            <a:endParaRPr kumimoji="1" lang="en-US" altLang="ja-JP" sz="3600" dirty="0"/>
          </a:p>
          <a:p>
            <a:pPr lvl="1"/>
            <a:r>
              <a:rPr kumimoji="1" lang="ja-JP" altLang="en-US" sz="3200" dirty="0">
                <a:solidFill>
                  <a:srgbClr val="FF0000"/>
                </a:solidFill>
              </a:rPr>
              <a:t>ファイル名　　</a:t>
            </a:r>
            <a:r>
              <a:rPr kumimoji="1" lang="en-US" altLang="ja-JP" sz="3200" dirty="0">
                <a:solidFill>
                  <a:srgbClr val="FF0000"/>
                </a:solidFill>
              </a:rPr>
              <a:t>1746_</a:t>
            </a:r>
            <a:r>
              <a:rPr kumimoji="1" lang="ja-JP" altLang="en-US" sz="3200" dirty="0">
                <a:solidFill>
                  <a:srgbClr val="FF0000"/>
                </a:solidFill>
              </a:rPr>
              <a:t>脇町　太郎　</a:t>
            </a:r>
            <a:r>
              <a:rPr kumimoji="1" lang="en-US" altLang="ja-JP" sz="3200" dirty="0">
                <a:solidFill>
                  <a:srgbClr val="FF0000"/>
                </a:solidFill>
              </a:rPr>
              <a:t>(4</a:t>
            </a:r>
            <a:r>
              <a:rPr kumimoji="1" lang="ja-JP" altLang="en-US" sz="3200" dirty="0">
                <a:solidFill>
                  <a:srgbClr val="FF0000"/>
                </a:solidFill>
              </a:rPr>
              <a:t>桁番号</a:t>
            </a:r>
            <a:r>
              <a:rPr kumimoji="1" lang="en-US" altLang="ja-JP" sz="3200" dirty="0">
                <a:solidFill>
                  <a:srgbClr val="FF0000"/>
                </a:solidFill>
              </a:rPr>
              <a:t>_</a:t>
            </a:r>
            <a:r>
              <a:rPr kumimoji="1" lang="ja-JP" altLang="en-US" sz="3200" dirty="0">
                <a:solidFill>
                  <a:srgbClr val="FF0000"/>
                </a:solidFill>
              </a:rPr>
              <a:t>氏名</a:t>
            </a:r>
            <a:r>
              <a:rPr kumimoji="1" lang="en-US" altLang="ja-JP" sz="3200" dirty="0">
                <a:solidFill>
                  <a:srgbClr val="FF0000"/>
                </a:solidFill>
              </a:rPr>
              <a:t>)</a:t>
            </a:r>
          </a:p>
          <a:p>
            <a:pPr lvl="1"/>
            <a:r>
              <a:rPr kumimoji="1" lang="ja-JP" altLang="en-US" sz="3200" dirty="0">
                <a:solidFill>
                  <a:srgbClr val="FF0000"/>
                </a:solidFill>
              </a:rPr>
              <a:t>保存場所は</a:t>
            </a:r>
            <a:r>
              <a:rPr kumimoji="1" lang="en-US" altLang="ja-JP" sz="3200" dirty="0">
                <a:solidFill>
                  <a:srgbClr val="FF0000"/>
                </a:solidFill>
              </a:rPr>
              <a:t>OneDrive</a:t>
            </a:r>
          </a:p>
          <a:p>
            <a:pPr marL="0" indent="0">
              <a:buNone/>
            </a:pPr>
            <a:endParaRPr kumimoji="1" lang="en-US" altLang="ja-JP" sz="3600" dirty="0"/>
          </a:p>
          <a:p>
            <a:r>
              <a:rPr kumimoji="1" lang="ja-JP" altLang="en-US" sz="3600" dirty="0"/>
              <a:t>情報共有　グループ　５分</a:t>
            </a:r>
            <a:endParaRPr kumimoji="1" lang="en-US" altLang="ja-JP" sz="3600" dirty="0"/>
          </a:p>
          <a:p>
            <a:pPr lvl="1"/>
            <a:r>
              <a:rPr lang="en-US" altLang="ja-JP" sz="3200" dirty="0" err="1"/>
              <a:t>Metamoji</a:t>
            </a:r>
            <a:r>
              <a:rPr lang="ja-JP" altLang="en-US" sz="3200" dirty="0"/>
              <a:t>にスライド画面の貼り付け</a:t>
            </a:r>
            <a:endParaRPr lang="en-US" altLang="ja-JP" sz="3200" dirty="0"/>
          </a:p>
          <a:p>
            <a:pPr lvl="1"/>
            <a:r>
              <a:rPr kumimoji="1" lang="ja-JP" altLang="en-US" sz="3200" dirty="0"/>
              <a:t>「全体的な特徴」「共通点と異なる点について」の意見集約</a:t>
            </a:r>
            <a:endParaRPr kumimoji="1" lang="en-US" altLang="ja-JP" sz="3200" dirty="0"/>
          </a:p>
          <a:p>
            <a:pPr marL="457200" lvl="1" indent="0">
              <a:buNone/>
            </a:pPr>
            <a:endParaRPr kumimoji="1" lang="en-US" altLang="ja-JP" sz="3200" dirty="0"/>
          </a:p>
          <a:p>
            <a:r>
              <a:rPr kumimoji="1" lang="ja-JP" altLang="en-US" sz="3600" dirty="0"/>
              <a:t>発表（となりのグループと意見交換）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2DD9120-CDDB-42C2-BD84-0CB79FC96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CB2B-1062-49F4-A2A5-D86B94EE4215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3603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6A7FD1-7FCC-4F18-AA44-7166063C0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市町村単位でデータを比較しよう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1FCC4D7-E7E3-42AA-85CC-24A0E11A1B2A}"/>
              </a:ext>
            </a:extLst>
          </p:cNvPr>
          <p:cNvSpPr txBox="1"/>
          <p:nvPr/>
        </p:nvSpPr>
        <p:spPr>
          <a:xfrm>
            <a:off x="805930" y="1427415"/>
            <a:ext cx="105801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>
                <a:solidFill>
                  <a:srgbClr val="002060"/>
                </a:solidFill>
              </a:rPr>
              <a:t>Windows</a:t>
            </a:r>
            <a:r>
              <a:rPr kumimoji="1" lang="ja-JP" altLang="en-US" sz="2000" dirty="0">
                <a:solidFill>
                  <a:srgbClr val="002060"/>
                </a:solidFill>
              </a:rPr>
              <a:t>アクセサリ→</a:t>
            </a:r>
            <a:r>
              <a:rPr lang="en-US" altLang="ja-JP" sz="2000" dirty="0">
                <a:solidFill>
                  <a:srgbClr val="002060"/>
                </a:solidFill>
              </a:rPr>
              <a:t>S</a:t>
            </a:r>
            <a:r>
              <a:rPr kumimoji="1" lang="en-US" altLang="ja-JP" sz="2000" dirty="0">
                <a:solidFill>
                  <a:srgbClr val="002060"/>
                </a:solidFill>
              </a:rPr>
              <a:t>nipping Tool</a:t>
            </a:r>
            <a:r>
              <a:rPr kumimoji="1" lang="ja-JP" altLang="en-US" sz="2000" dirty="0">
                <a:solidFill>
                  <a:srgbClr val="002060"/>
                </a:solidFill>
              </a:rPr>
              <a:t>→場所指定→右クリックコピー→右クリック貼り付け</a:t>
            </a:r>
            <a:endParaRPr kumimoji="1" lang="en-US" altLang="ja-JP" sz="2000" dirty="0">
              <a:solidFill>
                <a:srgbClr val="002060"/>
              </a:solidFill>
            </a:endParaRPr>
          </a:p>
          <a:p>
            <a:r>
              <a:rPr kumimoji="1" lang="ja-JP" altLang="en-US" sz="2000" dirty="0">
                <a:solidFill>
                  <a:srgbClr val="002060"/>
                </a:solidFill>
              </a:rPr>
              <a:t>右クリックコピー：</a:t>
            </a:r>
            <a:r>
              <a:rPr kumimoji="1" lang="en-US" altLang="ja-JP" sz="2000" dirty="0" err="1">
                <a:solidFill>
                  <a:srgbClr val="002060"/>
                </a:solidFill>
              </a:rPr>
              <a:t>Ctrl+C</a:t>
            </a:r>
            <a:r>
              <a:rPr kumimoji="1" lang="en-US" altLang="ja-JP" sz="2000" dirty="0">
                <a:solidFill>
                  <a:srgbClr val="002060"/>
                </a:solidFill>
              </a:rPr>
              <a:t>    </a:t>
            </a:r>
            <a:r>
              <a:rPr kumimoji="1" lang="ja-JP" altLang="en-US" sz="2000" dirty="0">
                <a:solidFill>
                  <a:srgbClr val="002060"/>
                </a:solidFill>
              </a:rPr>
              <a:t>右クリック貼り付け：</a:t>
            </a:r>
            <a:r>
              <a:rPr kumimoji="1" lang="en-US" altLang="ja-JP" sz="2000" dirty="0" err="1">
                <a:solidFill>
                  <a:srgbClr val="002060"/>
                </a:solidFill>
              </a:rPr>
              <a:t>Ctrl+V</a:t>
            </a:r>
            <a:endParaRPr kumimoji="1" lang="ja-JP" altLang="en-US" sz="2000" dirty="0">
              <a:solidFill>
                <a:srgbClr val="002060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C50FEBB-5A19-4105-891B-2417E99A768B}"/>
              </a:ext>
            </a:extLst>
          </p:cNvPr>
          <p:cNvSpPr txBox="1"/>
          <p:nvPr/>
        </p:nvSpPr>
        <p:spPr>
          <a:xfrm>
            <a:off x="653530" y="2601685"/>
            <a:ext cx="11102719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/>
              <a:t>①　阿波市と三好市の人口ピラミッド</a:t>
            </a:r>
            <a:endParaRPr kumimoji="1" lang="en-US" altLang="ja-JP" sz="4000" dirty="0"/>
          </a:p>
          <a:p>
            <a:r>
              <a:rPr kumimoji="1" lang="ja-JP" altLang="en-US" sz="4000" dirty="0"/>
              <a:t>②　小松島市と三好市の人口推移</a:t>
            </a:r>
            <a:endParaRPr kumimoji="1" lang="en-US" altLang="ja-JP" sz="4000" dirty="0"/>
          </a:p>
          <a:p>
            <a:r>
              <a:rPr kumimoji="1" lang="ja-JP" altLang="en-US" sz="4000" dirty="0"/>
              <a:t>③　美馬市と三好市　全産業の従業者数</a:t>
            </a:r>
            <a:endParaRPr kumimoji="1" lang="en-US" altLang="ja-JP" sz="4000" dirty="0"/>
          </a:p>
          <a:p>
            <a:r>
              <a:rPr kumimoji="1" lang="ja-JP" altLang="en-US" sz="4000" dirty="0"/>
              <a:t>④　阿波市と美馬市　農業構造産出額</a:t>
            </a:r>
            <a:endParaRPr kumimoji="1" lang="en-US" altLang="ja-JP" sz="4000" dirty="0"/>
          </a:p>
          <a:p>
            <a:r>
              <a:rPr kumimoji="1" lang="ja-JP" altLang="en-US" sz="4000" dirty="0"/>
              <a:t>⑤　阿波市と美馬市　耕作放棄地率</a:t>
            </a:r>
            <a:endParaRPr kumimoji="1" lang="en-US" altLang="ja-JP" sz="4000" dirty="0"/>
          </a:p>
          <a:p>
            <a:r>
              <a:rPr kumimoji="1" lang="ja-JP" altLang="en-US" sz="4000" dirty="0"/>
              <a:t>⑥　鳴門市と三好市　宿泊者数推移 参加形態別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60BCB9A4-4D35-4767-8B22-E39A71E2E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CB2B-1062-49F4-A2A5-D86B94EE4215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6602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954FBD-6298-4A97-A4E0-98FE3F84F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343" y="3176"/>
            <a:ext cx="10515600" cy="1325563"/>
          </a:xfrm>
        </p:spPr>
        <p:txBody>
          <a:bodyPr/>
          <a:lstStyle/>
          <a:p>
            <a:r>
              <a:rPr kumimoji="1" lang="ja-JP" altLang="en-US" dirty="0"/>
              <a:t>データ分析支援機能の紹介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34C0D001-DD7F-4D83-9CB0-62436D671F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3268" y="1015433"/>
            <a:ext cx="7905750" cy="819150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87E30ECC-375B-4C74-B56B-EA45C600CB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3268" y="1981198"/>
            <a:ext cx="8088088" cy="5392059"/>
          </a:xfrm>
          <a:prstGeom prst="rect">
            <a:avLst/>
          </a:prstGeom>
        </p:spPr>
      </p:pic>
      <p:sp>
        <p:nvSpPr>
          <p:cNvPr id="8" name="楕円 7">
            <a:extLst>
              <a:ext uri="{FF2B5EF4-FFF2-40B4-BE49-F238E27FC236}">
                <a16:creationId xmlns:a16="http://schemas.microsoft.com/office/drawing/2014/main" id="{9B66D845-4D03-4AE5-8F41-09D1EB7E9670}"/>
              </a:ext>
            </a:extLst>
          </p:cNvPr>
          <p:cNvSpPr/>
          <p:nvPr/>
        </p:nvSpPr>
        <p:spPr>
          <a:xfrm>
            <a:off x="6313715" y="926308"/>
            <a:ext cx="1197428" cy="836160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00AA82C9-6038-416C-9513-92087A1E8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CB2B-1062-49F4-A2A5-D86B94EE4215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5156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298</Words>
  <Application>Microsoft Office PowerPoint</Application>
  <PresentationFormat>ワイド画面</PresentationFormat>
  <Paragraphs>45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1" baseType="lpstr">
      <vt:lpstr>游ゴシック</vt:lpstr>
      <vt:lpstr>游ゴシック Light</vt:lpstr>
      <vt:lpstr>Arial</vt:lpstr>
      <vt:lpstr>Office テーマ</vt:lpstr>
      <vt:lpstr>RESASの使い方</vt:lpstr>
      <vt:lpstr>いろいろなデータを見てみよう　市町村単位</vt:lpstr>
      <vt:lpstr>市町村単位でデータを比較しよう</vt:lpstr>
      <vt:lpstr>例：人口増減　小松島市と藍住町の比較</vt:lpstr>
      <vt:lpstr>タイムスケジュール</vt:lpstr>
      <vt:lpstr>市町村単位でデータを比較しよう</vt:lpstr>
      <vt:lpstr>データ分析支援機能の紹介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RESASの使い方</dc:title>
  <dc:creator>板東 潤</dc:creator>
  <cp:lastModifiedBy>板東 潤</cp:lastModifiedBy>
  <cp:revision>7</cp:revision>
  <dcterms:created xsi:type="dcterms:W3CDTF">2022-03-07T23:36:21Z</dcterms:created>
  <dcterms:modified xsi:type="dcterms:W3CDTF">2022-03-11T03:01:50Z</dcterms:modified>
</cp:coreProperties>
</file>