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74" r:id="rId3"/>
    <p:sldId id="257" r:id="rId4"/>
    <p:sldId id="258" r:id="rId5"/>
    <p:sldId id="260" r:id="rId6"/>
    <p:sldId id="262" r:id="rId7"/>
    <p:sldId id="265" r:id="rId8"/>
    <p:sldId id="267" r:id="rId9"/>
    <p:sldId id="268" r:id="rId10"/>
    <p:sldId id="269" r:id="rId11"/>
    <p:sldId id="272" r:id="rId12"/>
    <p:sldId id="271" r:id="rId13"/>
    <p:sldId id="270" r:id="rId1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6A9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162" autoAdjust="0"/>
    <p:restoredTop sz="62639" autoAdjust="0"/>
  </p:normalViewPr>
  <p:slideViewPr>
    <p:cSldViewPr>
      <p:cViewPr varScale="1">
        <p:scale>
          <a:sx n="45" d="100"/>
          <a:sy n="45" d="100"/>
        </p:scale>
        <p:origin x="1164"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2C32EA-7315-4A2A-B1B8-7624074177A5}" type="datetimeFigureOut">
              <a:rPr kumimoji="1" lang="ja-JP" altLang="en-US" smtClean="0"/>
              <a:pPr/>
              <a:t>2022/3/11</a:t>
            </a:fld>
            <a:endParaRPr kumimoji="1" lang="ja-JP" altLang="en-US"/>
          </a:p>
        </p:txBody>
      </p:sp>
      <p:sp>
        <p:nvSpPr>
          <p:cNvPr id="4"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BB622E-D115-4086-BA45-F3E9793D96F8}" type="slidenum">
              <a:rPr kumimoji="1" lang="ja-JP" altLang="en-US" smtClean="0"/>
              <a:pPr/>
              <a:t>‹#›</a:t>
            </a:fld>
            <a:endParaRPr kumimoji="1" lang="ja-JP" altLang="en-US"/>
          </a:p>
        </p:txBody>
      </p:sp>
    </p:spTree>
    <p:extLst>
      <p:ext uri="{BB962C8B-B14F-4D97-AF65-F5344CB8AC3E}">
        <p14:creationId xmlns:p14="http://schemas.microsoft.com/office/powerpoint/2010/main" val="24139590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en-US" altLang="ja-JP" dirty="0" err="1"/>
              <a:t>Sw-ing</a:t>
            </a:r>
            <a:r>
              <a:rPr kumimoji="1" lang="ja-JP" altLang="en-US" dirty="0"/>
              <a:t>リサーチ　ローカルアクトでは地域が抱える問題というテーマで探究活動を実施することになっている。</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10</a:t>
            </a:r>
            <a:r>
              <a:rPr kumimoji="1" lang="ja-JP" altLang="en-US" dirty="0"/>
              <a:t>時間ほどかけて地元地域が抱える問題についてピックアップし、その問題を解決する方法を皆さん自身の頭で考えてもらいます。</a:t>
            </a:r>
            <a:endParaRPr kumimoji="1" lang="en-US" altLang="ja-JP" dirty="0"/>
          </a:p>
          <a:p>
            <a:endParaRPr kumimoji="1" lang="en-US" altLang="ja-JP" dirty="0"/>
          </a:p>
          <a:p>
            <a:r>
              <a:rPr kumimoji="1" lang="ja-JP" altLang="en-US" dirty="0"/>
              <a:t>調べたことをまとめただけという調べ学習にならないよう</a:t>
            </a:r>
            <a:endParaRPr kumimoji="1" lang="en-US" altLang="ja-JP" dirty="0"/>
          </a:p>
          <a:p>
            <a:r>
              <a:rPr kumimoji="1" lang="ja-JP" altLang="en-US" dirty="0"/>
              <a:t>問題解決を大きく意識して自分なりのアイディアを提案するということを目標として頑張って欲しい</a:t>
            </a:r>
            <a:endParaRPr kumimoji="1" lang="en-US" altLang="ja-JP" dirty="0"/>
          </a:p>
          <a:p>
            <a:endParaRPr kumimoji="1" lang="en-US" altLang="ja-JP" dirty="0"/>
          </a:p>
          <a:p>
            <a:r>
              <a:rPr kumimoji="1" lang="ja-JP" altLang="en-US" dirty="0"/>
              <a:t>この学習を通して、地元の悪いところだけではなくて、自慢できるような良いところも知ってもらいたい。</a:t>
            </a:r>
            <a:endParaRPr kumimoji="1" lang="en-US" altLang="ja-JP" dirty="0"/>
          </a:p>
          <a:p>
            <a:r>
              <a:rPr kumimoji="1" lang="ja-JP" altLang="en-US" dirty="0"/>
              <a:t>また、問題解決に関するフレームワークについて色々と体験して物事の考え方やアイディアの出し方などについても学ぶ。</a:t>
            </a:r>
            <a:endParaRPr kumimoji="1" lang="en-US" altLang="ja-JP" dirty="0"/>
          </a:p>
          <a:p>
            <a:r>
              <a:rPr kumimoji="1" lang="ja-JP" altLang="en-US" dirty="0"/>
              <a:t>まずは、問題解決のためのステップについて説明。</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2</a:t>
            </a:fld>
            <a:endParaRPr kumimoji="1" lang="ja-JP" altLang="en-US"/>
          </a:p>
        </p:txBody>
      </p:sp>
    </p:spTree>
    <p:extLst>
      <p:ext uri="{BB962C8B-B14F-4D97-AF65-F5344CB8AC3E}">
        <p14:creationId xmlns:p14="http://schemas.microsoft.com/office/powerpoint/2010/main" val="2607160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ja-JP" altLang="en-US" dirty="0"/>
              <a:t>もう一度ルールの確認</a:t>
            </a:r>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11</a:t>
            </a:fld>
            <a:endParaRPr kumimoji="1" lang="ja-JP" altLang="en-US"/>
          </a:p>
        </p:txBody>
      </p:sp>
    </p:spTree>
    <p:extLst>
      <p:ext uri="{BB962C8B-B14F-4D97-AF65-F5344CB8AC3E}">
        <p14:creationId xmlns:p14="http://schemas.microsoft.com/office/powerpoint/2010/main" val="29090004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ja-JP" altLang="en-US" dirty="0"/>
              <a:t>「似た性質」を持つカードをまとめグループに分ける。</a:t>
            </a:r>
            <a:endParaRPr kumimoji="1" lang="en-US" altLang="ja-JP" dirty="0"/>
          </a:p>
          <a:p>
            <a:r>
              <a:rPr kumimoji="1" lang="ja-JP" altLang="en-US" dirty="0"/>
              <a:t>複数のグループに入るカードもあるかも・・</a:t>
            </a:r>
            <a:endParaRPr kumimoji="1" lang="en-US" altLang="ja-JP" dirty="0"/>
          </a:p>
          <a:p>
            <a:r>
              <a:rPr kumimoji="1" lang="ja-JP" altLang="en-US" dirty="0"/>
              <a:t>カードの多いグループは着目度が大きいということです。</a:t>
            </a:r>
            <a:endParaRPr kumimoji="1" lang="en-US" altLang="ja-JP" dirty="0"/>
          </a:p>
          <a:p>
            <a:endParaRPr kumimoji="1" lang="en-US" altLang="ja-JP" dirty="0"/>
          </a:p>
          <a:p>
            <a:r>
              <a:rPr kumimoji="1" lang="ja-JP" altLang="en-US" dirty="0"/>
              <a:t>グループ分けができたらそのアイデアをワークシートに書き込んでください。</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12</a:t>
            </a:fld>
            <a:endParaRPr kumimoji="1" lang="ja-JP" altLang="en-US"/>
          </a:p>
        </p:txBody>
      </p:sp>
    </p:spTree>
    <p:extLst>
      <p:ext uri="{BB962C8B-B14F-4D97-AF65-F5344CB8AC3E}">
        <p14:creationId xmlns:p14="http://schemas.microsoft.com/office/powerpoint/2010/main" val="2327309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ja-JP" altLang="en-US" dirty="0"/>
              <a:t>問題解決のためには手順がある。普通は次のような手順を・・・・</a:t>
            </a:r>
            <a:endParaRPr kumimoji="1" lang="en-US" altLang="ja-JP" dirty="0"/>
          </a:p>
          <a:p>
            <a:r>
              <a:rPr kumimoji="1" lang="ja-JP" altLang="en-US" dirty="0"/>
              <a:t>①②③④</a:t>
            </a:r>
            <a:endParaRPr kumimoji="1" lang="en-US" altLang="ja-JP" dirty="0"/>
          </a:p>
          <a:p>
            <a:endParaRPr kumimoji="1" lang="en-US" altLang="ja-JP" dirty="0"/>
          </a:p>
          <a:p>
            <a:r>
              <a:rPr kumimoji="1" lang="ja-JP" altLang="en-US" dirty="0"/>
              <a:t>今回はが抱える問題がテーマになっているのでその中から関心のある問題を発見して欲しい</a:t>
            </a:r>
            <a:endParaRPr kumimoji="1" lang="en-US" altLang="ja-JP" dirty="0"/>
          </a:p>
          <a:p>
            <a:r>
              <a:rPr kumimoji="1" lang="ja-JP" altLang="en-US" dirty="0"/>
              <a:t>まずは、簡単な例や身近な問題から問題解決の手順をみていく。</a:t>
            </a:r>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3</a:t>
            </a:fld>
            <a:endParaRPr kumimoji="1" lang="ja-JP" altLang="en-US"/>
          </a:p>
        </p:txBody>
      </p:sp>
    </p:spTree>
    <p:extLst>
      <p:ext uri="{BB962C8B-B14F-4D97-AF65-F5344CB8AC3E}">
        <p14:creationId xmlns:p14="http://schemas.microsoft.com/office/powerpoint/2010/main" val="678796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4</a:t>
            </a:fld>
            <a:endParaRPr kumimoji="1" lang="ja-JP" altLang="en-US"/>
          </a:p>
        </p:txBody>
      </p:sp>
    </p:spTree>
    <p:extLst>
      <p:ext uri="{BB962C8B-B14F-4D97-AF65-F5344CB8AC3E}">
        <p14:creationId xmlns:p14="http://schemas.microsoft.com/office/powerpoint/2010/main" val="1829058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ja-JP" altLang="en-US" dirty="0"/>
              <a:t>問題を設定できましたか</a:t>
            </a:r>
            <a:endParaRPr kumimoji="1" lang="en-US" altLang="ja-JP" dirty="0"/>
          </a:p>
          <a:p>
            <a:r>
              <a:rPr kumimoji="1" lang="ja-JP" altLang="en-US" dirty="0"/>
              <a:t>問題を設定するときに大切なことは「理想」と「現実」をより具体的に</a:t>
            </a:r>
            <a:endParaRPr kumimoji="1" lang="en-US" altLang="ja-JP" dirty="0"/>
          </a:p>
          <a:p>
            <a:r>
              <a:rPr kumimoji="1" lang="ja-JP" altLang="en-US" dirty="0"/>
              <a:t>明確にすることが大切です。</a:t>
            </a:r>
            <a:endParaRPr kumimoji="1" lang="en-US" altLang="ja-JP" dirty="0"/>
          </a:p>
          <a:p>
            <a:endParaRPr kumimoji="1" lang="en-US" altLang="ja-JP" dirty="0"/>
          </a:p>
          <a:p>
            <a:r>
              <a:rPr kumimoji="1" lang="ja-JP" altLang="en-US" dirty="0"/>
              <a:t>自分にとっての問題を考えてみてください。</a:t>
            </a:r>
            <a:endParaRPr kumimoji="1" lang="en-US" altLang="ja-JP" dirty="0"/>
          </a:p>
          <a:p>
            <a:r>
              <a:rPr kumimoji="1" lang="ja-JP" altLang="en-US" dirty="0"/>
              <a:t>例えば　さっきの「朝起きられない」とか「数学が苦手」でもいいです。</a:t>
            </a:r>
            <a:endParaRPr kumimoji="1" lang="en-US" altLang="ja-JP" dirty="0"/>
          </a:p>
          <a:p>
            <a:endParaRPr kumimoji="1" lang="en-US" altLang="ja-JP" dirty="0"/>
          </a:p>
          <a:p>
            <a:r>
              <a:rPr kumimoji="1" lang="ja-JP" altLang="en-US" dirty="0"/>
              <a:t>理想は「～～」現実は「～～」のように理想と現実のみを明確に示してください。</a:t>
            </a:r>
            <a:endParaRPr kumimoji="1" lang="en-US" altLang="ja-JP" dirty="0"/>
          </a:p>
          <a:p>
            <a:r>
              <a:rPr kumimoji="1" lang="en-US" altLang="ja-JP" dirty="0"/>
              <a:t>1</a:t>
            </a:r>
            <a:r>
              <a:rPr kumimoji="1" lang="ja-JP" altLang="en-US" dirty="0"/>
              <a:t>分間考えてください。</a:t>
            </a:r>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5</a:t>
            </a:fld>
            <a:endParaRPr kumimoji="1" lang="ja-JP" altLang="en-US"/>
          </a:p>
        </p:txBody>
      </p:sp>
    </p:spTree>
    <p:extLst>
      <p:ext uri="{BB962C8B-B14F-4D97-AF65-F5344CB8AC3E}">
        <p14:creationId xmlns:p14="http://schemas.microsoft.com/office/powerpoint/2010/main" val="1250018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ja-JP" altLang="en-US" dirty="0"/>
              <a:t>例えば「成績が悪い」という問題を設定したとしましょう。</a:t>
            </a:r>
            <a:endParaRPr kumimoji="1" lang="en-US" altLang="ja-JP" dirty="0"/>
          </a:p>
          <a:p>
            <a:r>
              <a:rPr kumimoji="1" lang="ja-JP" altLang="en-US" dirty="0"/>
              <a:t>理想と現実がはっきりしていません。どれくらい成績が悪いのか？がわからない</a:t>
            </a:r>
            <a:endParaRPr kumimoji="1" lang="en-US" altLang="ja-JP" dirty="0"/>
          </a:p>
          <a:p>
            <a:endParaRPr kumimoji="1" lang="en-US" altLang="ja-JP" dirty="0"/>
          </a:p>
          <a:p>
            <a:r>
              <a:rPr kumimoji="1" lang="ja-JP" altLang="en-US" dirty="0"/>
              <a:t>また、問題点は具体化　焦点化する必要があります。</a:t>
            </a:r>
            <a:endParaRPr kumimoji="1" lang="en-US" altLang="ja-JP" dirty="0"/>
          </a:p>
          <a:p>
            <a:r>
              <a:rPr kumimoji="1" lang="ja-JP" altLang="en-US" dirty="0"/>
              <a:t>先ほど書いた問題をより明確になるように書き直してください。時間は</a:t>
            </a:r>
            <a:r>
              <a:rPr kumimoji="1" lang="en-US" altLang="ja-JP" dirty="0"/>
              <a:t>1</a:t>
            </a:r>
            <a:r>
              <a:rPr kumimoji="1" lang="ja-JP" altLang="en-US" dirty="0"/>
              <a:t>分</a:t>
            </a:r>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6</a:t>
            </a:fld>
            <a:endParaRPr kumimoji="1" lang="ja-JP" altLang="en-US"/>
          </a:p>
        </p:txBody>
      </p:sp>
    </p:spTree>
    <p:extLst>
      <p:ext uri="{BB962C8B-B14F-4D97-AF65-F5344CB8AC3E}">
        <p14:creationId xmlns:p14="http://schemas.microsoft.com/office/powerpoint/2010/main" val="3375050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ja-JP" altLang="en-US" dirty="0"/>
              <a:t>探究活動においてはテーマの設定というのはとても重要です。</a:t>
            </a:r>
            <a:endParaRPr kumimoji="1" lang="en-US" altLang="ja-JP" dirty="0"/>
          </a:p>
          <a:p>
            <a:endParaRPr kumimoji="1" lang="en-US" altLang="ja-JP" dirty="0"/>
          </a:p>
          <a:p>
            <a:r>
              <a:rPr kumimoji="1" lang="ja-JP" altLang="en-US" dirty="0"/>
              <a:t>ここからはテーマ設定をするために</a:t>
            </a:r>
            <a:endParaRPr kumimoji="1" lang="en-US" altLang="ja-JP" dirty="0"/>
          </a:p>
          <a:p>
            <a:r>
              <a:rPr kumimoji="1" lang="ja-JP" altLang="en-US" dirty="0"/>
              <a:t>アイデアを出すブレインストーミングという方法について学びます。</a:t>
            </a:r>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7</a:t>
            </a:fld>
            <a:endParaRPr kumimoji="1" lang="ja-JP" altLang="en-US"/>
          </a:p>
        </p:txBody>
      </p:sp>
    </p:spTree>
    <p:extLst>
      <p:ext uri="{BB962C8B-B14F-4D97-AF65-F5344CB8AC3E}">
        <p14:creationId xmlns:p14="http://schemas.microsoft.com/office/powerpoint/2010/main" val="2326679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ja-JP" altLang="en-US" dirty="0"/>
              <a:t>ブレインストーミングの説明</a:t>
            </a:r>
            <a:endParaRPr kumimoji="1" lang="en-US" altLang="ja-JP" dirty="0"/>
          </a:p>
          <a:p>
            <a:r>
              <a:rPr kumimoji="1" lang="ja-JP" altLang="en-US" dirty="0"/>
              <a:t>地域の問題点を探したり解決方法を考えるときにはアイデアをたくさん出すことが必要です</a:t>
            </a:r>
            <a:endParaRPr kumimoji="1" lang="en-US" altLang="ja-JP" dirty="0"/>
          </a:p>
          <a:p>
            <a:r>
              <a:rPr kumimoji="1" lang="ja-JP" altLang="en-US" dirty="0"/>
              <a:t>ブレインストーミングは新しいアイデアを出すためのフレームワーク手法の一つです</a:t>
            </a:r>
            <a:endParaRPr kumimoji="1" lang="en-US" altLang="ja-JP" dirty="0"/>
          </a:p>
          <a:p>
            <a:r>
              <a:rPr kumimoji="1" lang="ja-JP" altLang="en-US" dirty="0"/>
              <a:t>企業等でも新しい商品を開発するときには使われています。　今日はそのフレームワークを体験してもらいます</a:t>
            </a:r>
            <a:endParaRPr kumimoji="1" lang="en-US" altLang="ja-JP" dirty="0"/>
          </a:p>
          <a:p>
            <a:r>
              <a:rPr kumimoji="1" lang="ja-JP" altLang="en-US" dirty="0"/>
              <a:t>ルールは・・・・・</a:t>
            </a:r>
          </a:p>
        </p:txBody>
      </p:sp>
      <p:sp>
        <p:nvSpPr>
          <p:cNvPr id="4" name="スライド番号プレースホルダー 3"/>
          <p:cNvSpPr>
            <a:spLocks noGrp="1"/>
          </p:cNvSpPr>
          <p:nvPr>
            <p:ph type="sldNum" sz="quarter" idx="5"/>
          </p:nvPr>
        </p:nvSpPr>
        <p:spPr/>
        <p:txBody>
          <a:bodyPr/>
          <a:lstStyle/>
          <a:p>
            <a:fld id="{63BB622E-D115-4086-BA45-F3E9793D96F8}" type="slidenum">
              <a:rPr kumimoji="1" lang="ja-JP" altLang="en-US" smtClean="0"/>
              <a:pPr/>
              <a:t>8</a:t>
            </a:fld>
            <a:endParaRPr kumimoji="1" lang="ja-JP" altLang="en-US"/>
          </a:p>
        </p:txBody>
      </p:sp>
    </p:spTree>
    <p:extLst>
      <p:ext uri="{BB962C8B-B14F-4D97-AF65-F5344CB8AC3E}">
        <p14:creationId xmlns:p14="http://schemas.microsoft.com/office/powerpoint/2010/main" val="1158197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ja-JP" altLang="en-US" dirty="0"/>
              <a:t>例を見てみましょう</a:t>
            </a:r>
            <a:endParaRPr kumimoji="1" lang="en-US" altLang="ja-JP" dirty="0"/>
          </a:p>
          <a:p>
            <a:r>
              <a:rPr kumimoji="1" lang="ja-JP" altLang="en-US" dirty="0"/>
              <a:t>封筒の使い道で実施した場合です</a:t>
            </a:r>
          </a:p>
        </p:txBody>
      </p:sp>
      <p:sp>
        <p:nvSpPr>
          <p:cNvPr id="4" name="スライド番号プレースホルダー 3"/>
          <p:cNvSpPr>
            <a:spLocks noGrp="1"/>
          </p:cNvSpPr>
          <p:nvPr>
            <p:ph type="sldNum" sz="quarter" idx="5"/>
          </p:nvPr>
        </p:nvSpPr>
        <p:spPr/>
        <p:txBody>
          <a:bodyPr/>
          <a:lstStyle/>
          <a:p>
            <a:fld id="{63BB622E-D115-4086-BA45-F3E9793D96F8}" type="slidenum">
              <a:rPr kumimoji="1" lang="ja-JP" altLang="en-US" smtClean="0"/>
              <a:pPr/>
              <a:t>9</a:t>
            </a:fld>
            <a:endParaRPr kumimoji="1" lang="ja-JP" altLang="en-US"/>
          </a:p>
        </p:txBody>
      </p:sp>
    </p:spTree>
    <p:extLst>
      <p:ext uri="{BB962C8B-B14F-4D97-AF65-F5344CB8AC3E}">
        <p14:creationId xmlns:p14="http://schemas.microsoft.com/office/powerpoint/2010/main" val="2395534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ja-JP" altLang="en-US" dirty="0"/>
              <a:t>楽しみながらやっていきましょう</a:t>
            </a:r>
            <a:endParaRPr kumimoji="1" lang="en-US" altLang="ja-JP" dirty="0"/>
          </a:p>
          <a:p>
            <a:r>
              <a:rPr kumimoji="1" lang="ja-JP" altLang="en-US" dirty="0"/>
              <a:t>自分と同じ意見が出たらそのカードの上に重ねて付箋を貼りましょう</a:t>
            </a:r>
            <a:endParaRPr kumimoji="1" lang="en-US" altLang="ja-JP" dirty="0"/>
          </a:p>
          <a:p>
            <a:r>
              <a:rPr kumimoji="1" lang="ja-JP" altLang="en-US" dirty="0"/>
              <a:t>他の人の意見を聞いて何かひらめいたらすぐに付箋に書き足してください</a:t>
            </a:r>
            <a:endParaRPr kumimoji="1" lang="en-US" altLang="ja-JP" dirty="0"/>
          </a:p>
          <a:p>
            <a:r>
              <a:rPr kumimoji="1" lang="ja-JP" altLang="en-US" dirty="0"/>
              <a:t>アイデアを多く出せた人・チームの勝ち？</a:t>
            </a:r>
            <a:endParaRPr kumimoji="1" lang="en-US" altLang="ja-JP" dirty="0"/>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10</a:t>
            </a:fld>
            <a:endParaRPr kumimoji="1" lang="ja-JP" altLang="en-US"/>
          </a:p>
        </p:txBody>
      </p:sp>
    </p:spTree>
    <p:extLst>
      <p:ext uri="{BB962C8B-B14F-4D97-AF65-F5344CB8AC3E}">
        <p14:creationId xmlns:p14="http://schemas.microsoft.com/office/powerpoint/2010/main" val="966455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ja-JP" altLang="en-US"/>
              <a:t>マスター タイトルの書式設定</a:t>
            </a:r>
            <a:endParaRPr kumimoji="0" lang="en-US"/>
          </a:p>
        </p:txBody>
      </p:sp>
      <p:sp>
        <p:nvSpPr>
          <p:cNvPr id="9" name="サブタイトル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a:t>マスター サブタイトルの書式設定</a:t>
            </a:r>
            <a:endParaRPr kumimoji="0" lang="en-US"/>
          </a:p>
        </p:txBody>
      </p:sp>
      <p:sp>
        <p:nvSpPr>
          <p:cNvPr id="28" name="日付プレースホルダー 27"/>
          <p:cNvSpPr>
            <a:spLocks noGrp="1"/>
          </p:cNvSpPr>
          <p:nvPr>
            <p:ph type="dt" sz="half" idx="10"/>
          </p:nvPr>
        </p:nvSpPr>
        <p:spPr>
          <a:xfrm>
            <a:off x="8534400" y="6355080"/>
            <a:ext cx="3048000" cy="365760"/>
          </a:xfrm>
        </p:spPr>
        <p:txBody>
          <a:bodyPr/>
          <a:lstStyle>
            <a:lvl1pPr>
              <a:defRPr sz="1400"/>
            </a:lvl1pPr>
          </a:lstStyle>
          <a:p>
            <a:fld id="{DB295963-648D-4EA8-925E-2B100055BAAD}" type="datetime1">
              <a:rPr kumimoji="1" lang="ja-JP" altLang="en-US" smtClean="0"/>
              <a:t>2022/3/11</a:t>
            </a:fld>
            <a:endParaRPr kumimoji="1" lang="ja-JP" altLang="en-US"/>
          </a:p>
        </p:txBody>
      </p:sp>
      <p:sp>
        <p:nvSpPr>
          <p:cNvPr id="17" name="フッター プレースホルダー 16"/>
          <p:cNvSpPr>
            <a:spLocks noGrp="1"/>
          </p:cNvSpPr>
          <p:nvPr>
            <p:ph type="ftr" sz="quarter" idx="11"/>
          </p:nvPr>
        </p:nvSpPr>
        <p:spPr>
          <a:xfrm>
            <a:off x="3864864" y="6355080"/>
            <a:ext cx="4632960" cy="365760"/>
          </a:xfrm>
        </p:spPr>
        <p:txBody>
          <a:bodyPr/>
          <a:lstStyle/>
          <a:p>
            <a:endParaRPr kumimoji="1" lang="ja-JP" altLang="en-US"/>
          </a:p>
        </p:txBody>
      </p:sp>
      <p:sp>
        <p:nvSpPr>
          <p:cNvPr id="29" name="スライド番号プレースホルダー 28"/>
          <p:cNvSpPr>
            <a:spLocks noGrp="1"/>
          </p:cNvSpPr>
          <p:nvPr>
            <p:ph type="sldNum" sz="quarter" idx="12"/>
          </p:nvPr>
        </p:nvSpPr>
        <p:spPr>
          <a:xfrm>
            <a:off x="1621536" y="6355080"/>
            <a:ext cx="1625600" cy="365760"/>
          </a:xfrm>
        </p:spPr>
        <p:txBody>
          <a:bodyPr/>
          <a:lstStyle/>
          <a:p>
            <a:fld id="{4728854F-8D2A-4EBF-8513-176241C2FAD2}" type="slidenum">
              <a:rPr kumimoji="1" lang="ja-JP" altLang="en-US" smtClean="0"/>
              <a:pPr/>
              <a:t>‹#›</a:t>
            </a:fld>
            <a:endParaRPr kumimoji="1" lang="ja-JP" altLang="en-US"/>
          </a:p>
        </p:txBody>
      </p:sp>
      <p:sp>
        <p:nvSpPr>
          <p:cNvPr id="21" name="正方形/長方形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3" name="正方形/長方形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正方形/長方形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正方形/長方形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ー 3"/>
          <p:cNvSpPr>
            <a:spLocks noGrp="1"/>
          </p:cNvSpPr>
          <p:nvPr>
            <p:ph type="dt" sz="half" idx="10"/>
          </p:nvPr>
        </p:nvSpPr>
        <p:spPr/>
        <p:txBody>
          <a:bodyPr/>
          <a:lstStyle/>
          <a:p>
            <a:fld id="{92DAD52F-BEC8-49D3-9AEF-2A588718E2EF}" type="datetime1">
              <a:rPr kumimoji="1" lang="ja-JP" altLang="en-US" smtClean="0"/>
              <a:t>2022/3/11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728854F-8D2A-4EBF-8513-176241C2FAD2}"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0" lang="ja-JP" altLang="en-US"/>
              <a:t>マスター タイトルの書式設定</a:t>
            </a:r>
            <a:endParaRPr kumimoji="0" lang="en-US"/>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ー 3"/>
          <p:cNvSpPr>
            <a:spLocks noGrp="1"/>
          </p:cNvSpPr>
          <p:nvPr>
            <p:ph type="dt" sz="half" idx="10"/>
          </p:nvPr>
        </p:nvSpPr>
        <p:spPr/>
        <p:txBody>
          <a:bodyPr/>
          <a:lstStyle/>
          <a:p>
            <a:fld id="{BF7FF86E-5555-4A94-A537-53FE66F708CE}" type="datetime1">
              <a:rPr kumimoji="1" lang="ja-JP" altLang="en-US" smtClean="0"/>
              <a:t>2022/3/11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728854F-8D2A-4EBF-8513-176241C2FAD2}" type="slidenum">
              <a:rPr kumimoji="1" lang="ja-JP" altLang="en-US" smtClean="0"/>
              <a:pPr/>
              <a:t>‹#›</a:t>
            </a:fld>
            <a:endParaRPr kumimoji="1" lang="ja-JP" altLang="en-US"/>
          </a:p>
        </p:txBody>
      </p:sp>
      <p:sp>
        <p:nvSpPr>
          <p:cNvPr id="7" name="直線コネクタ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8" name="二等辺三角形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直線コネクタ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4" name="日付プレースホルダー 3"/>
          <p:cNvSpPr>
            <a:spLocks noGrp="1"/>
          </p:cNvSpPr>
          <p:nvPr>
            <p:ph type="dt" sz="half" idx="10"/>
          </p:nvPr>
        </p:nvSpPr>
        <p:spPr/>
        <p:txBody>
          <a:bodyPr/>
          <a:lstStyle/>
          <a:p>
            <a:fld id="{F93F16DA-D5E0-4425-B6B5-FDC8A9002362}" type="datetime1">
              <a:rPr kumimoji="1" lang="ja-JP" altLang="en-US" smtClean="0"/>
              <a:t>2022/3/11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728854F-8D2A-4EBF-8513-176241C2FAD2}" type="slidenum">
              <a:rPr kumimoji="1" lang="ja-JP" altLang="en-US" smtClean="0"/>
              <a:pPr/>
              <a:t>‹#›</a:t>
            </a:fld>
            <a:endParaRPr kumimoji="1" lang="ja-JP" altLang="en-US"/>
          </a:p>
        </p:txBody>
      </p:sp>
      <p:sp>
        <p:nvSpPr>
          <p:cNvPr id="8" name="コンテンツ プレースホルダー 7"/>
          <p:cNvSpPr>
            <a:spLocks noGrp="1"/>
          </p:cNvSpPr>
          <p:nvPr>
            <p:ph sz="quarter" idx="1"/>
          </p:nvPr>
        </p:nvSpPr>
        <p:spPr>
          <a:xfrm>
            <a:off x="609600" y="1219200"/>
            <a:ext cx="10972800" cy="493776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ja-JP" altLang="en-US"/>
              <a:t>マスター タイトルの書式設定</a:t>
            </a:r>
            <a:endParaRPr kumimoji="0" lang="en-US"/>
          </a:p>
        </p:txBody>
      </p:sp>
      <p:sp>
        <p:nvSpPr>
          <p:cNvPr id="3" name="テキスト プレースホルダー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a:t>マスター テキストの書式設定</a:t>
            </a:r>
          </a:p>
        </p:txBody>
      </p:sp>
      <p:sp>
        <p:nvSpPr>
          <p:cNvPr id="4" name="日付プレースホルダー 3"/>
          <p:cNvSpPr>
            <a:spLocks noGrp="1"/>
          </p:cNvSpPr>
          <p:nvPr>
            <p:ph type="dt" sz="half" idx="10"/>
          </p:nvPr>
        </p:nvSpPr>
        <p:spPr>
          <a:xfrm>
            <a:off x="8534400" y="6355080"/>
            <a:ext cx="3048000" cy="365760"/>
          </a:xfrm>
        </p:spPr>
        <p:txBody>
          <a:bodyPr/>
          <a:lstStyle/>
          <a:p>
            <a:fld id="{454E345A-BC05-4516-9E13-9F0A42F581E4}" type="datetime1">
              <a:rPr kumimoji="1" lang="ja-JP" altLang="en-US" smtClean="0"/>
              <a:t>2022/3/11</a:t>
            </a:fld>
            <a:endParaRPr kumimoji="1" lang="ja-JP" altLang="en-US"/>
          </a:p>
        </p:txBody>
      </p:sp>
      <p:sp>
        <p:nvSpPr>
          <p:cNvPr id="5" name="フッター プレースホルダー 4"/>
          <p:cNvSpPr>
            <a:spLocks noGrp="1"/>
          </p:cNvSpPr>
          <p:nvPr>
            <p:ph type="ftr" sz="quarter" idx="11"/>
          </p:nvPr>
        </p:nvSpPr>
        <p:spPr>
          <a:xfrm>
            <a:off x="3864864" y="6355080"/>
            <a:ext cx="4632960" cy="365760"/>
          </a:xfrm>
        </p:spPr>
        <p:txBody>
          <a:bodyPr/>
          <a:lstStyle/>
          <a:p>
            <a:endParaRPr kumimoji="1" lang="ja-JP" altLang="en-US"/>
          </a:p>
        </p:txBody>
      </p:sp>
      <p:sp>
        <p:nvSpPr>
          <p:cNvPr id="6" name="スライド番号プレースホルダー 5"/>
          <p:cNvSpPr>
            <a:spLocks noGrp="1"/>
          </p:cNvSpPr>
          <p:nvPr>
            <p:ph type="sldNum" sz="quarter" idx="12"/>
          </p:nvPr>
        </p:nvSpPr>
        <p:spPr>
          <a:xfrm>
            <a:off x="1426464" y="6355080"/>
            <a:ext cx="2027936" cy="365760"/>
          </a:xfrm>
        </p:spPr>
        <p:txBody>
          <a:bodyPr/>
          <a:lstStyle/>
          <a:p>
            <a:fld id="{4728854F-8D2A-4EBF-8513-176241C2FAD2}" type="slidenum">
              <a:rPr kumimoji="1" lang="ja-JP" altLang="en-US" smtClean="0"/>
              <a:pPr/>
              <a:t>‹#›</a:t>
            </a:fld>
            <a:endParaRPr kumimoji="1" lang="ja-JP" altLang="en-US"/>
          </a:p>
        </p:txBody>
      </p:sp>
      <p:sp>
        <p:nvSpPr>
          <p:cNvPr id="7" name="正方形/長方形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正方形/長方形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28600"/>
            <a:ext cx="10972800" cy="914400"/>
          </a:xfrm>
        </p:spPr>
        <p:txBody>
          <a:bodyPr/>
          <a:lstStyle/>
          <a:p>
            <a:r>
              <a:rPr kumimoji="0" lang="ja-JP" altLang="en-US"/>
              <a:t>マスター タイトルの書式設定</a:t>
            </a:r>
            <a:endParaRPr kumimoji="0" lang="en-US"/>
          </a:p>
        </p:txBody>
      </p:sp>
      <p:sp>
        <p:nvSpPr>
          <p:cNvPr id="5" name="日付プレースホルダー 4"/>
          <p:cNvSpPr>
            <a:spLocks noGrp="1"/>
          </p:cNvSpPr>
          <p:nvPr>
            <p:ph type="dt" sz="half" idx="10"/>
          </p:nvPr>
        </p:nvSpPr>
        <p:spPr/>
        <p:txBody>
          <a:bodyPr/>
          <a:lstStyle/>
          <a:p>
            <a:fld id="{5E11785D-6828-41E4-B518-969C6AF47784}" type="datetime1">
              <a:rPr kumimoji="1" lang="ja-JP" altLang="en-US" smtClean="0"/>
              <a:t>2022/3/11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728854F-8D2A-4EBF-8513-176241C2FAD2}" type="slidenum">
              <a:rPr kumimoji="1" lang="ja-JP" altLang="en-US" smtClean="0"/>
              <a:pPr/>
              <a:t>‹#›</a:t>
            </a:fld>
            <a:endParaRPr kumimoji="1" lang="ja-JP" altLang="en-US"/>
          </a:p>
        </p:txBody>
      </p:sp>
      <p:sp>
        <p:nvSpPr>
          <p:cNvPr id="9" name="コンテンツ プレースホルダー 8"/>
          <p:cNvSpPr>
            <a:spLocks noGrp="1"/>
          </p:cNvSpPr>
          <p:nvPr>
            <p:ph sz="quarter" idx="1"/>
          </p:nvPr>
        </p:nvSpPr>
        <p:spPr>
          <a:xfrm>
            <a:off x="609600" y="1219200"/>
            <a:ext cx="5388864" cy="493776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11" name="コンテンツ プレースホルダー 10"/>
          <p:cNvSpPr>
            <a:spLocks noGrp="1"/>
          </p:cNvSpPr>
          <p:nvPr>
            <p:ph sz="quarter" idx="2"/>
          </p:nvPr>
        </p:nvSpPr>
        <p:spPr>
          <a:xfrm>
            <a:off x="6176264" y="1216152"/>
            <a:ext cx="5388864" cy="493776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28600"/>
            <a:ext cx="10972800" cy="914400"/>
          </a:xfrm>
        </p:spPr>
        <p:txBody>
          <a:bodyPr anchor="ctr"/>
          <a:lstStyle>
            <a:lvl1pPr>
              <a:defRPr/>
            </a:lvl1pPr>
          </a:lstStyle>
          <a:p>
            <a:r>
              <a:rPr kumimoji="0" lang="ja-JP" altLang="en-US"/>
              <a:t>マスター タイトルの書式設定</a:t>
            </a:r>
            <a:endParaRPr kumimoji="0" lang="en-US"/>
          </a:p>
        </p:txBody>
      </p:sp>
      <p:sp>
        <p:nvSpPr>
          <p:cNvPr id="3" name="テキスト プレースホルダー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a:t>マスター テキストの書式設定</a:t>
            </a:r>
          </a:p>
        </p:txBody>
      </p:sp>
      <p:sp>
        <p:nvSpPr>
          <p:cNvPr id="4" name="テキスト プレースホルダー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a:t>マスター テキストの書式設定</a:t>
            </a:r>
          </a:p>
        </p:txBody>
      </p:sp>
      <p:sp>
        <p:nvSpPr>
          <p:cNvPr id="7" name="日付プレースホルダー 6"/>
          <p:cNvSpPr>
            <a:spLocks noGrp="1"/>
          </p:cNvSpPr>
          <p:nvPr>
            <p:ph type="dt" sz="half" idx="10"/>
          </p:nvPr>
        </p:nvSpPr>
        <p:spPr/>
        <p:txBody>
          <a:bodyPr/>
          <a:lstStyle/>
          <a:p>
            <a:fld id="{6735348B-F768-49DB-BCBE-8C4E62676A67}" type="datetime1">
              <a:rPr kumimoji="1" lang="ja-JP" altLang="en-US" smtClean="0"/>
              <a:t>2022/3/11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728854F-8D2A-4EBF-8513-176241C2FAD2}" type="slidenum">
              <a:rPr kumimoji="1" lang="ja-JP" altLang="en-US" smtClean="0"/>
              <a:pPr/>
              <a:t>‹#›</a:t>
            </a:fld>
            <a:endParaRPr kumimoji="1" lang="ja-JP" altLang="en-US"/>
          </a:p>
        </p:txBody>
      </p:sp>
      <p:sp>
        <p:nvSpPr>
          <p:cNvPr id="11" name="コンテンツ プレースホルダー 10"/>
          <p:cNvSpPr>
            <a:spLocks noGrp="1"/>
          </p:cNvSpPr>
          <p:nvPr>
            <p:ph sz="quarter" idx="2"/>
          </p:nvPr>
        </p:nvSpPr>
        <p:spPr>
          <a:xfrm>
            <a:off x="609600" y="2133600"/>
            <a:ext cx="5384800" cy="403860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13" name="コンテンツ プレースホルダー 12"/>
          <p:cNvSpPr>
            <a:spLocks noGrp="1"/>
          </p:cNvSpPr>
          <p:nvPr>
            <p:ph sz="quarter" idx="4"/>
          </p:nvPr>
        </p:nvSpPr>
        <p:spPr>
          <a:xfrm>
            <a:off x="6197600" y="2133600"/>
            <a:ext cx="5384800" cy="403860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28600"/>
            <a:ext cx="10972800" cy="914400"/>
          </a:xfrm>
        </p:spPr>
        <p:txBody>
          <a:bodyPr/>
          <a:lstStyle/>
          <a:p>
            <a:r>
              <a:rPr kumimoji="0" lang="ja-JP" altLang="en-US"/>
              <a:t>マスター タイトルの書式設定</a:t>
            </a:r>
            <a:endParaRPr kumimoji="0" lang="en-US"/>
          </a:p>
        </p:txBody>
      </p:sp>
      <p:sp>
        <p:nvSpPr>
          <p:cNvPr id="3" name="日付プレースホルダー 2"/>
          <p:cNvSpPr>
            <a:spLocks noGrp="1"/>
          </p:cNvSpPr>
          <p:nvPr>
            <p:ph type="dt" sz="half" idx="10"/>
          </p:nvPr>
        </p:nvSpPr>
        <p:spPr/>
        <p:txBody>
          <a:bodyPr/>
          <a:lstStyle/>
          <a:p>
            <a:fld id="{518FC07B-FEFC-42C7-9A9C-A2D40AC40F17}" type="datetime1">
              <a:rPr kumimoji="1" lang="ja-JP" altLang="en-US" smtClean="0"/>
              <a:t>2022/3/11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728854F-8D2A-4EBF-8513-176241C2FAD2}" type="slidenum">
              <a:rPr kumimoji="1" lang="ja-JP" altLang="en-US" smtClean="0"/>
              <a:pPr/>
              <a:t>‹#›</a:t>
            </a:fld>
            <a:endParaRPr kumimoji="1" lang="ja-JP" altLang="en-US"/>
          </a:p>
        </p:txBody>
      </p:sp>
      <p:sp>
        <p:nvSpPr>
          <p:cNvPr id="6" name="二等辺三角形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9BDA75B-0DE9-4CA2-B9FA-9203DAABCFEE}" type="datetime1">
              <a:rPr kumimoji="1" lang="ja-JP" altLang="en-US" smtClean="0"/>
              <a:t>2022/3/11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728854F-8D2A-4EBF-8513-176241C2FAD2}" type="slidenum">
              <a:rPr kumimoji="1" lang="ja-JP" altLang="en-US" smtClean="0"/>
              <a:pPr/>
              <a:t>‹#›</a:t>
            </a:fld>
            <a:endParaRPr kumimoji="1" lang="ja-JP" altLang="en-US"/>
          </a:p>
        </p:txBody>
      </p:sp>
      <p:sp>
        <p:nvSpPr>
          <p:cNvPr id="5" name="直線コネクタ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6" name="二等辺三角形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a:t>マスター タイトルの書式設定</a:t>
            </a:r>
            <a:endParaRPr kumimoji="0" lang="en-US"/>
          </a:p>
        </p:txBody>
      </p:sp>
      <p:sp>
        <p:nvSpPr>
          <p:cNvPr id="3" name="テキスト プレースホルダー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a:t>マスター テキストの書式設定</a:t>
            </a:r>
          </a:p>
        </p:txBody>
      </p:sp>
      <p:sp>
        <p:nvSpPr>
          <p:cNvPr id="5" name="日付プレースホルダー 4"/>
          <p:cNvSpPr>
            <a:spLocks noGrp="1"/>
          </p:cNvSpPr>
          <p:nvPr>
            <p:ph type="dt" sz="half" idx="10"/>
          </p:nvPr>
        </p:nvSpPr>
        <p:spPr/>
        <p:txBody>
          <a:bodyPr/>
          <a:lstStyle/>
          <a:p>
            <a:fld id="{D27AE86F-0F69-4744-B33E-FD73405D1C7B}" type="datetime1">
              <a:rPr kumimoji="1" lang="ja-JP" altLang="en-US" smtClean="0"/>
              <a:t>2022/3/11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728854F-8D2A-4EBF-8513-176241C2FAD2}" type="slidenum">
              <a:rPr kumimoji="1" lang="ja-JP" altLang="en-US" smtClean="0"/>
              <a:pPr/>
              <a:t>‹#›</a:t>
            </a:fld>
            <a:endParaRPr kumimoji="1" lang="ja-JP" altLang="en-US"/>
          </a:p>
        </p:txBody>
      </p:sp>
      <p:sp>
        <p:nvSpPr>
          <p:cNvPr id="8" name="直線コネクタ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直線コネクタ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二等辺三角形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コンテンツ プレースホルダー 11"/>
          <p:cNvSpPr>
            <a:spLocks noGrp="1"/>
          </p:cNvSpPr>
          <p:nvPr>
            <p:ph sz="quarter" idx="1"/>
          </p:nvPr>
        </p:nvSpPr>
        <p:spPr>
          <a:xfrm>
            <a:off x="406400" y="304800"/>
            <a:ext cx="7620000" cy="571500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ja-JP" altLang="en-US"/>
              <a:t>マスター タイトルの書式設定</a:t>
            </a:r>
            <a:endParaRPr kumimoji="0" lang="en-US"/>
          </a:p>
        </p:txBody>
      </p:sp>
      <p:sp>
        <p:nvSpPr>
          <p:cNvPr id="3" name="図プレースホルダー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a:t>アイコンをクリックして図を追加</a:t>
            </a:r>
            <a:endParaRPr kumimoji="0" lang="en-US" dirty="0"/>
          </a:p>
        </p:txBody>
      </p:sp>
      <p:sp>
        <p:nvSpPr>
          <p:cNvPr id="4" name="テキスト プレースホルダー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a:t>マスター テキストの書式設定</a:t>
            </a:r>
          </a:p>
        </p:txBody>
      </p:sp>
      <p:sp>
        <p:nvSpPr>
          <p:cNvPr id="5" name="日付プレースホルダー 4"/>
          <p:cNvSpPr>
            <a:spLocks noGrp="1"/>
          </p:cNvSpPr>
          <p:nvPr>
            <p:ph type="dt" sz="half" idx="10"/>
          </p:nvPr>
        </p:nvSpPr>
        <p:spPr/>
        <p:txBody>
          <a:bodyPr/>
          <a:lstStyle/>
          <a:p>
            <a:fld id="{F035FEE0-BFE4-450C-B08D-15B58FC4B13D}" type="datetime1">
              <a:rPr kumimoji="1" lang="ja-JP" altLang="en-US" smtClean="0"/>
              <a:t>2022/3/11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728854F-8D2A-4EBF-8513-176241C2FAD2}" type="slidenum">
              <a:rPr kumimoji="1" lang="ja-JP" altLang="en-US" smtClean="0"/>
              <a:pPr/>
              <a:t>‹#›</a:t>
            </a:fld>
            <a:endParaRPr kumimoji="1" lang="ja-JP" altLang="en-US"/>
          </a:p>
        </p:txBody>
      </p:sp>
      <p:sp>
        <p:nvSpPr>
          <p:cNvPr id="8" name="直線コネクタ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9" name="二等辺三角形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正方形/長方形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ー 21"/>
          <p:cNvSpPr>
            <a:spLocks noGrp="1"/>
          </p:cNvSpPr>
          <p:nvPr>
            <p:ph type="title"/>
          </p:nvPr>
        </p:nvSpPr>
        <p:spPr>
          <a:xfrm>
            <a:off x="609600" y="152400"/>
            <a:ext cx="10972800" cy="990600"/>
          </a:xfrm>
          <a:prstGeom prst="rect">
            <a:avLst/>
          </a:prstGeom>
        </p:spPr>
        <p:txBody>
          <a:bodyPr vert="horz" anchor="b" anchorCtr="0">
            <a:normAutofit/>
          </a:bodyPr>
          <a:lstStyle/>
          <a:p>
            <a:r>
              <a:rPr kumimoji="0" lang="ja-JP" altLang="en-US"/>
              <a:t>マスター タイトルの書式設定</a:t>
            </a:r>
            <a:endParaRPr kumimoji="0" lang="en-US"/>
          </a:p>
        </p:txBody>
      </p:sp>
      <p:sp>
        <p:nvSpPr>
          <p:cNvPr id="13" name="テキスト プレースホルダー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ja-JP" altLang="en-US"/>
              <a:t>マスター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4" name="日付プレースホルダー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fld id="{DAF42A3C-3A43-496E-9386-D28EB3BCE322}" type="datetime1">
              <a:rPr kumimoji="1" lang="ja-JP" altLang="en-US" smtClean="0"/>
              <a:t>2022/3/11</a:t>
            </a:fld>
            <a:endParaRPr kumimoji="1" lang="ja-JP" altLang="en-US"/>
          </a:p>
        </p:txBody>
      </p:sp>
      <p:sp>
        <p:nvSpPr>
          <p:cNvPr id="3" name="フッター プレースホルダー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ー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fld id="{4728854F-8D2A-4EBF-8513-176241C2FAD2}" type="slidenum">
              <a:rPr kumimoji="1" lang="ja-JP" altLang="en-US" smtClean="0"/>
              <a:pPr/>
              <a:t>‹#›</a:t>
            </a:fld>
            <a:endParaRPr kumimoji="1" lang="ja-JP" altLang="en-US"/>
          </a:p>
        </p:txBody>
      </p:sp>
      <p:sp>
        <p:nvSpPr>
          <p:cNvPr id="28" name="直線コネクタ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直線コネクタ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二等辺三角形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dirty="0"/>
              <a:t>地域が抱える問題</a:t>
            </a:r>
          </a:p>
        </p:txBody>
      </p:sp>
      <p:sp>
        <p:nvSpPr>
          <p:cNvPr id="3" name="サブタイトル 2"/>
          <p:cNvSpPr>
            <a:spLocks noGrp="1"/>
          </p:cNvSpPr>
          <p:nvPr>
            <p:ph type="subTitle" idx="1"/>
          </p:nvPr>
        </p:nvSpPr>
        <p:spPr/>
        <p:txBody>
          <a:bodyPr/>
          <a:lstStyle/>
          <a:p>
            <a:r>
              <a:rPr kumimoji="1" lang="ja-JP" altLang="en-US" dirty="0"/>
              <a:t>問題解決のステップ　ブレインストーミング</a:t>
            </a:r>
            <a:endParaRPr kumimoji="1" lang="en-US" altLang="ja-JP" dirty="0"/>
          </a:p>
          <a:p>
            <a:endParaRPr kumimoji="1" lang="ja-JP" altLang="en-US" dirty="0"/>
          </a:p>
        </p:txBody>
      </p:sp>
      <p:sp>
        <p:nvSpPr>
          <p:cNvPr id="4" name="テキスト ボックス 3">
            <a:extLst>
              <a:ext uri="{FF2B5EF4-FFF2-40B4-BE49-F238E27FC236}">
                <a16:creationId xmlns:a16="http://schemas.microsoft.com/office/drawing/2014/main" id="{4643C72D-7375-47F2-8F25-FDE000386F2D}"/>
              </a:ext>
            </a:extLst>
          </p:cNvPr>
          <p:cNvSpPr txBox="1"/>
          <p:nvPr/>
        </p:nvSpPr>
        <p:spPr>
          <a:xfrm>
            <a:off x="2532594" y="1988840"/>
            <a:ext cx="7045518" cy="707886"/>
          </a:xfrm>
          <a:prstGeom prst="rect">
            <a:avLst/>
          </a:prstGeom>
          <a:noFill/>
        </p:spPr>
        <p:txBody>
          <a:bodyPr wrap="none" rtlCol="0">
            <a:spAutoFit/>
          </a:bodyPr>
          <a:lstStyle/>
          <a:p>
            <a:r>
              <a:rPr lang="en-US" altLang="ja-JP" sz="4000" b="1" dirty="0">
                <a:solidFill>
                  <a:srgbClr val="0070C0"/>
                </a:solidFill>
                <a:latin typeface="+mn-ea"/>
              </a:rPr>
              <a:t>SW-</a:t>
            </a:r>
            <a:r>
              <a:rPr lang="en-US" altLang="ja-JP" sz="4000" b="1" dirty="0" err="1">
                <a:solidFill>
                  <a:srgbClr val="0070C0"/>
                </a:solidFill>
                <a:latin typeface="+mn-ea"/>
              </a:rPr>
              <a:t>ing</a:t>
            </a:r>
            <a:r>
              <a:rPr lang="ja-JP" altLang="en-US" sz="4000" b="1" dirty="0">
                <a:solidFill>
                  <a:srgbClr val="0070C0"/>
                </a:solidFill>
                <a:latin typeface="+mn-ea"/>
              </a:rPr>
              <a:t>リサーチ　ローカルアクト</a:t>
            </a:r>
            <a:endParaRPr lang="en-US" altLang="ja-JP" sz="4000" b="1" dirty="0">
              <a:solidFill>
                <a:srgbClr val="0070C0"/>
              </a:solidFill>
              <a:latin typeface="+mn-ea"/>
            </a:endParaRPr>
          </a:p>
        </p:txBody>
      </p:sp>
      <p:sp>
        <p:nvSpPr>
          <p:cNvPr id="5" name="スライド番号プレースホルダー 4">
            <a:extLst>
              <a:ext uri="{FF2B5EF4-FFF2-40B4-BE49-F238E27FC236}">
                <a16:creationId xmlns:a16="http://schemas.microsoft.com/office/drawing/2014/main" id="{E48DFDCA-4ABA-4F52-B22C-3EF3A353DA86}"/>
              </a:ext>
            </a:extLst>
          </p:cNvPr>
          <p:cNvSpPr>
            <a:spLocks noGrp="1"/>
          </p:cNvSpPr>
          <p:nvPr>
            <p:ph type="sldNum" sz="quarter" idx="12"/>
          </p:nvPr>
        </p:nvSpPr>
        <p:spPr/>
        <p:txBody>
          <a:bodyPr/>
          <a:lstStyle/>
          <a:p>
            <a:fld id="{4728854F-8D2A-4EBF-8513-176241C2FAD2}" type="slidenum">
              <a:rPr kumimoji="1" lang="ja-JP" altLang="en-US" smtClean="0"/>
              <a:pPr/>
              <a:t>1</a:t>
            </a:fld>
            <a:endParaRPr kumimoji="1" lang="ja-JP" altLang="en-US"/>
          </a:p>
        </p:txBody>
      </p:sp>
    </p:spTree>
    <p:extLst>
      <p:ext uri="{BB962C8B-B14F-4D97-AF65-F5344CB8AC3E}">
        <p14:creationId xmlns:p14="http://schemas.microsoft.com/office/powerpoint/2010/main" val="3219016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75520" y="152400"/>
            <a:ext cx="8435280" cy="990600"/>
          </a:xfrm>
        </p:spPr>
        <p:txBody>
          <a:bodyPr>
            <a:normAutofit/>
          </a:bodyPr>
          <a:lstStyle/>
          <a:p>
            <a:pPr algn="ctr"/>
            <a:r>
              <a:rPr lang="ja-JP" altLang="en-US" sz="4000" dirty="0"/>
              <a:t>鉛筆の使い道（鉛筆に付加機能）</a:t>
            </a:r>
          </a:p>
        </p:txBody>
      </p:sp>
      <p:sp>
        <p:nvSpPr>
          <p:cNvPr id="3" name="コンテンツ プレースホルダー 2"/>
          <p:cNvSpPr>
            <a:spLocks noGrp="1"/>
          </p:cNvSpPr>
          <p:nvPr>
            <p:ph sz="quarter" idx="1"/>
          </p:nvPr>
        </p:nvSpPr>
        <p:spPr/>
        <p:txBody>
          <a:bodyPr>
            <a:normAutofit/>
          </a:bodyPr>
          <a:lstStyle/>
          <a:p>
            <a:r>
              <a:rPr lang="ja-JP" altLang="en-US" sz="3200" dirty="0"/>
              <a:t>まずは自分で考えて　</a:t>
            </a:r>
            <a:r>
              <a:rPr lang="en-US" altLang="ja-JP" sz="3200" dirty="0"/>
              <a:t>3</a:t>
            </a:r>
            <a:r>
              <a:rPr lang="ja-JP" altLang="en-US" sz="3200" dirty="0"/>
              <a:t>分</a:t>
            </a:r>
            <a:endParaRPr lang="en-US" altLang="ja-JP" sz="3200" dirty="0"/>
          </a:p>
          <a:p>
            <a:pPr marL="0" indent="0">
              <a:buNone/>
            </a:pPr>
            <a:r>
              <a:rPr lang="ja-JP" altLang="en-US" sz="3200" dirty="0"/>
              <a:t>　　考えたことは付箋に書いてください。</a:t>
            </a:r>
            <a:endParaRPr lang="en-US" altLang="ja-JP" sz="3200" dirty="0"/>
          </a:p>
          <a:p>
            <a:pPr marL="0" indent="0">
              <a:buNone/>
            </a:pPr>
            <a:r>
              <a:rPr lang="ja-JP" altLang="en-US" sz="3200" dirty="0"/>
              <a:t>　　　　　　　　　　　　</a:t>
            </a:r>
            <a:r>
              <a:rPr lang="ja-JP" altLang="en-US" sz="2800" dirty="0">
                <a:solidFill>
                  <a:srgbClr val="FF0000"/>
                </a:solidFill>
              </a:rPr>
              <a:t>アイデアひとつに付箋</a:t>
            </a:r>
            <a:r>
              <a:rPr lang="en-US" altLang="ja-JP" sz="2800" dirty="0">
                <a:solidFill>
                  <a:srgbClr val="FF0000"/>
                </a:solidFill>
              </a:rPr>
              <a:t>1</a:t>
            </a:r>
            <a:r>
              <a:rPr lang="ja-JP" altLang="en-US" sz="2800" dirty="0">
                <a:solidFill>
                  <a:srgbClr val="FF0000"/>
                </a:solidFill>
              </a:rPr>
              <a:t>枚</a:t>
            </a:r>
            <a:endParaRPr lang="en-US" altLang="ja-JP" sz="2800" dirty="0">
              <a:solidFill>
                <a:srgbClr val="FF0000"/>
              </a:solidFill>
            </a:endParaRPr>
          </a:p>
          <a:p>
            <a:pPr marL="0" indent="0">
              <a:buNone/>
            </a:pPr>
            <a:endParaRPr lang="en-US" altLang="ja-JP" sz="3200" dirty="0">
              <a:solidFill>
                <a:srgbClr val="FF0000"/>
              </a:solidFill>
            </a:endParaRPr>
          </a:p>
          <a:p>
            <a:r>
              <a:rPr lang="ja-JP" altLang="en-US" sz="3200" dirty="0"/>
              <a:t>次は</a:t>
            </a:r>
            <a:r>
              <a:rPr lang="en-US" altLang="ja-JP" sz="3200" dirty="0"/>
              <a:t>4</a:t>
            </a:r>
            <a:r>
              <a:rPr lang="ja-JP" altLang="en-US" sz="3200" dirty="0"/>
              <a:t>人で考えたことを発表していきます。</a:t>
            </a:r>
            <a:endParaRPr lang="en-US" altLang="ja-JP" sz="3200" dirty="0"/>
          </a:p>
          <a:p>
            <a:pPr lvl="1"/>
            <a:r>
              <a:rPr lang="ja-JP" altLang="en-US" sz="2800" dirty="0"/>
              <a:t>発表は時計回りの順</a:t>
            </a:r>
            <a:endParaRPr lang="en-US" altLang="ja-JP" sz="2800" dirty="0"/>
          </a:p>
          <a:p>
            <a:pPr lvl="1"/>
            <a:r>
              <a:rPr lang="ja-JP" altLang="en-US" sz="2800" dirty="0"/>
              <a:t>発表したら付箋を前に出す</a:t>
            </a:r>
            <a:endParaRPr lang="en-US" altLang="ja-JP" sz="2800" dirty="0"/>
          </a:p>
          <a:p>
            <a:pPr lvl="1"/>
            <a:r>
              <a:rPr lang="ja-JP" altLang="en-US" sz="2800" b="1" dirty="0">
                <a:solidFill>
                  <a:srgbClr val="FF0000"/>
                </a:solidFill>
              </a:rPr>
              <a:t>発表の途中で付箋に書き足しても良い</a:t>
            </a:r>
            <a:endParaRPr lang="en-US" altLang="ja-JP" sz="2800" b="1" dirty="0">
              <a:solidFill>
                <a:srgbClr val="FF0000"/>
              </a:solidFill>
            </a:endParaRPr>
          </a:p>
          <a:p>
            <a:pPr lvl="1"/>
            <a:r>
              <a:rPr lang="ja-JP" altLang="en-US" sz="2800" dirty="0"/>
              <a:t>協力してできるだけ多くアイデアを出しましょう！</a:t>
            </a:r>
            <a:endParaRPr lang="en-US" altLang="ja-JP" sz="2800" dirty="0"/>
          </a:p>
          <a:p>
            <a:pPr lvl="1"/>
            <a:endParaRPr lang="en-US" altLang="ja-JP" sz="2800" dirty="0"/>
          </a:p>
        </p:txBody>
      </p:sp>
      <p:sp>
        <p:nvSpPr>
          <p:cNvPr id="4" name="スライド番号プレースホルダー 3">
            <a:extLst>
              <a:ext uri="{FF2B5EF4-FFF2-40B4-BE49-F238E27FC236}">
                <a16:creationId xmlns:a16="http://schemas.microsoft.com/office/drawing/2014/main" id="{14E0BFBE-AA21-4A28-A50D-39719B5AC790}"/>
              </a:ext>
            </a:extLst>
          </p:cNvPr>
          <p:cNvSpPr>
            <a:spLocks noGrp="1"/>
          </p:cNvSpPr>
          <p:nvPr>
            <p:ph type="sldNum" sz="quarter" idx="12"/>
          </p:nvPr>
        </p:nvSpPr>
        <p:spPr/>
        <p:txBody>
          <a:bodyPr/>
          <a:lstStyle/>
          <a:p>
            <a:fld id="{4728854F-8D2A-4EBF-8513-176241C2FAD2}" type="slidenum">
              <a:rPr kumimoji="1" lang="ja-JP" altLang="en-US" smtClean="0"/>
              <a:pPr/>
              <a:t>10</a:t>
            </a:fld>
            <a:endParaRPr kumimoji="1" lang="ja-JP" altLang="en-US"/>
          </a:p>
        </p:txBody>
      </p:sp>
    </p:spTree>
    <p:extLst>
      <p:ext uri="{BB962C8B-B14F-4D97-AF65-F5344CB8AC3E}">
        <p14:creationId xmlns:p14="http://schemas.microsoft.com/office/powerpoint/2010/main" val="326817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ブレーンストーミング</a:t>
            </a:r>
          </a:p>
        </p:txBody>
      </p:sp>
      <p:sp>
        <p:nvSpPr>
          <p:cNvPr id="3" name="コンテンツ プレースホルダー 2"/>
          <p:cNvSpPr>
            <a:spLocks noGrp="1"/>
          </p:cNvSpPr>
          <p:nvPr>
            <p:ph sz="quarter" idx="1"/>
          </p:nvPr>
        </p:nvSpPr>
        <p:spPr/>
        <p:txBody>
          <a:bodyPr/>
          <a:lstStyle/>
          <a:p>
            <a:r>
              <a:rPr lang="ja-JP" altLang="en-US" sz="2800" b="1" dirty="0">
                <a:solidFill>
                  <a:srgbClr val="FF0000"/>
                </a:solidFill>
              </a:rPr>
              <a:t>質より量</a:t>
            </a:r>
            <a:endParaRPr lang="en-US" altLang="ja-JP" sz="2800" b="1" dirty="0">
              <a:solidFill>
                <a:srgbClr val="FF0000"/>
              </a:solidFill>
            </a:endParaRPr>
          </a:p>
          <a:p>
            <a:pPr lvl="1"/>
            <a:r>
              <a:rPr lang="ja-JP" altLang="en-US" dirty="0"/>
              <a:t>とにかく多くのアイデアを。「かっこいい」や「おしゃれ」「おもしろい」にこだわってはいけない。</a:t>
            </a:r>
            <a:endParaRPr lang="en-US" altLang="ja-JP" dirty="0"/>
          </a:p>
          <a:p>
            <a:r>
              <a:rPr lang="ja-JP" altLang="en-US" sz="2800" b="1" dirty="0">
                <a:solidFill>
                  <a:srgbClr val="FF0000"/>
                </a:solidFill>
              </a:rPr>
              <a:t>自由気まま</a:t>
            </a:r>
            <a:endParaRPr lang="en-US" altLang="ja-JP" sz="2800" b="1" dirty="0">
              <a:solidFill>
                <a:srgbClr val="FF0000"/>
              </a:solidFill>
            </a:endParaRPr>
          </a:p>
          <a:p>
            <a:pPr lvl="1"/>
            <a:r>
              <a:rPr lang="ja-JP" altLang="en-US" dirty="0"/>
              <a:t>独特なアイデア歓迎、「思いつき」で</a:t>
            </a:r>
            <a:endParaRPr lang="en-US" altLang="ja-JP" dirty="0"/>
          </a:p>
          <a:p>
            <a:r>
              <a:rPr lang="ja-JP" altLang="en-US" sz="2800" b="1" dirty="0">
                <a:solidFill>
                  <a:srgbClr val="FF0000"/>
                </a:solidFill>
              </a:rPr>
              <a:t>便乗の奨励　　</a:t>
            </a:r>
            <a:r>
              <a:rPr lang="ja-JP" altLang="en-US" b="1" dirty="0">
                <a:solidFill>
                  <a:srgbClr val="FF0000"/>
                </a:solidFill>
              </a:rPr>
              <a:t>←アイデアを多く出すためには重要</a:t>
            </a:r>
            <a:endParaRPr lang="en-US" altLang="ja-JP" b="1" dirty="0">
              <a:solidFill>
                <a:srgbClr val="FF0000"/>
              </a:solidFill>
            </a:endParaRPr>
          </a:p>
          <a:p>
            <a:pPr lvl="1"/>
            <a:r>
              <a:rPr lang="ja-JP" altLang="en-US" dirty="0"/>
              <a:t>アイデアどうしのつながりで、新たなアイデアが出てくることも多い。他人の意見に便乗し、それを利用発展させて良い</a:t>
            </a:r>
            <a:endParaRPr lang="en-US" altLang="ja-JP" dirty="0"/>
          </a:p>
          <a:p>
            <a:r>
              <a:rPr lang="ja-JP" altLang="en-US" sz="2800" b="1" dirty="0">
                <a:solidFill>
                  <a:srgbClr val="FF0000"/>
                </a:solidFill>
              </a:rPr>
              <a:t>批判の禁止</a:t>
            </a:r>
            <a:endParaRPr lang="en-US" altLang="ja-JP" sz="2800" b="1" dirty="0">
              <a:solidFill>
                <a:srgbClr val="FF0000"/>
              </a:solidFill>
            </a:endParaRPr>
          </a:p>
          <a:p>
            <a:pPr lvl="1"/>
            <a:r>
              <a:rPr lang="ja-JP" altLang="en-US" dirty="0"/>
              <a:t>他人の意見は「良い」「悪い」ともに一切しない。「なにそれー」</a:t>
            </a:r>
            <a:endParaRPr lang="en-US" altLang="ja-JP" dirty="0"/>
          </a:p>
          <a:p>
            <a:pPr lvl="1"/>
            <a:r>
              <a:rPr lang="ja-JP" altLang="en-US" dirty="0"/>
              <a:t>「いいな」「おもしろーい」も禁止</a:t>
            </a:r>
            <a:endParaRPr lang="en-US" altLang="ja-JP" dirty="0"/>
          </a:p>
        </p:txBody>
      </p:sp>
      <p:sp>
        <p:nvSpPr>
          <p:cNvPr id="4" name="スライド番号プレースホルダー 3">
            <a:extLst>
              <a:ext uri="{FF2B5EF4-FFF2-40B4-BE49-F238E27FC236}">
                <a16:creationId xmlns:a16="http://schemas.microsoft.com/office/drawing/2014/main" id="{1ADF5B28-E992-4233-B8BD-4563B61E0E2E}"/>
              </a:ext>
            </a:extLst>
          </p:cNvPr>
          <p:cNvSpPr>
            <a:spLocks noGrp="1"/>
          </p:cNvSpPr>
          <p:nvPr>
            <p:ph type="sldNum" sz="quarter" idx="12"/>
          </p:nvPr>
        </p:nvSpPr>
        <p:spPr/>
        <p:txBody>
          <a:bodyPr/>
          <a:lstStyle/>
          <a:p>
            <a:fld id="{4728854F-8D2A-4EBF-8513-176241C2FAD2}" type="slidenum">
              <a:rPr kumimoji="1" lang="ja-JP" altLang="en-US" smtClean="0"/>
              <a:pPr/>
              <a:t>11</a:t>
            </a:fld>
            <a:endParaRPr kumimoji="1" lang="ja-JP" altLang="en-US"/>
          </a:p>
        </p:txBody>
      </p:sp>
    </p:spTree>
    <p:extLst>
      <p:ext uri="{BB962C8B-B14F-4D97-AF65-F5344CB8AC3E}">
        <p14:creationId xmlns:p14="http://schemas.microsoft.com/office/powerpoint/2010/main" val="2670012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意見の整理（グループ分け）</a:t>
            </a:r>
            <a:endParaRPr kumimoji="1" lang="ja-JP" altLang="en-US" dirty="0"/>
          </a:p>
        </p:txBody>
      </p:sp>
      <p:sp>
        <p:nvSpPr>
          <p:cNvPr id="4" name="テキスト ボックス 3"/>
          <p:cNvSpPr txBox="1"/>
          <p:nvPr/>
        </p:nvSpPr>
        <p:spPr>
          <a:xfrm>
            <a:off x="2135560" y="1311152"/>
            <a:ext cx="2529860" cy="461665"/>
          </a:xfrm>
          <a:prstGeom prst="rect">
            <a:avLst/>
          </a:prstGeom>
          <a:noFill/>
        </p:spPr>
        <p:txBody>
          <a:bodyPr wrap="none" rtlCol="0">
            <a:spAutoFit/>
          </a:bodyPr>
          <a:lstStyle/>
          <a:p>
            <a:r>
              <a:rPr lang="ja-JP" altLang="en-US" sz="2400" dirty="0"/>
              <a:t>書類を入れて送る</a:t>
            </a:r>
          </a:p>
        </p:txBody>
      </p:sp>
      <p:sp>
        <p:nvSpPr>
          <p:cNvPr id="5" name="テキスト ボックス 4"/>
          <p:cNvSpPr txBox="1"/>
          <p:nvPr/>
        </p:nvSpPr>
        <p:spPr>
          <a:xfrm>
            <a:off x="2135560" y="1815208"/>
            <a:ext cx="2571538" cy="461665"/>
          </a:xfrm>
          <a:prstGeom prst="rect">
            <a:avLst/>
          </a:prstGeom>
          <a:noFill/>
        </p:spPr>
        <p:txBody>
          <a:bodyPr wrap="none" rtlCol="0">
            <a:spAutoFit/>
          </a:bodyPr>
          <a:lstStyle/>
          <a:p>
            <a:r>
              <a:rPr lang="ja-JP" altLang="en-US" sz="2400" dirty="0"/>
              <a:t>書類を入れて保管</a:t>
            </a:r>
          </a:p>
        </p:txBody>
      </p:sp>
      <p:sp>
        <p:nvSpPr>
          <p:cNvPr id="6" name="テキスト ボックス 5"/>
          <p:cNvSpPr txBox="1"/>
          <p:nvPr/>
        </p:nvSpPr>
        <p:spPr>
          <a:xfrm>
            <a:off x="6241263" y="2538001"/>
            <a:ext cx="2231701" cy="461665"/>
          </a:xfrm>
          <a:prstGeom prst="rect">
            <a:avLst/>
          </a:prstGeom>
          <a:noFill/>
        </p:spPr>
        <p:txBody>
          <a:bodyPr wrap="none" rtlCol="0">
            <a:spAutoFit/>
          </a:bodyPr>
          <a:lstStyle/>
          <a:p>
            <a:r>
              <a:rPr lang="ja-JP" altLang="en-US" sz="2400" dirty="0"/>
              <a:t>折って飛行機に</a:t>
            </a:r>
          </a:p>
        </p:txBody>
      </p:sp>
      <p:sp>
        <p:nvSpPr>
          <p:cNvPr id="7" name="テキスト ボックス 6"/>
          <p:cNvSpPr txBox="1"/>
          <p:nvPr/>
        </p:nvSpPr>
        <p:spPr>
          <a:xfrm>
            <a:off x="6005088" y="4774380"/>
            <a:ext cx="2161169" cy="461665"/>
          </a:xfrm>
          <a:prstGeom prst="rect">
            <a:avLst/>
          </a:prstGeom>
          <a:noFill/>
        </p:spPr>
        <p:txBody>
          <a:bodyPr wrap="none" rtlCol="0">
            <a:spAutoFit/>
          </a:bodyPr>
          <a:lstStyle/>
          <a:p>
            <a:r>
              <a:rPr lang="ja-JP" altLang="en-US" sz="2400" dirty="0"/>
              <a:t>燃やして暖まる</a:t>
            </a:r>
          </a:p>
        </p:txBody>
      </p:sp>
      <p:sp>
        <p:nvSpPr>
          <p:cNvPr id="8" name="テキスト ボックス 7"/>
          <p:cNvSpPr txBox="1"/>
          <p:nvPr/>
        </p:nvSpPr>
        <p:spPr>
          <a:xfrm>
            <a:off x="5663953" y="5919664"/>
            <a:ext cx="2047355" cy="461665"/>
          </a:xfrm>
          <a:prstGeom prst="rect">
            <a:avLst/>
          </a:prstGeom>
          <a:noFill/>
          <a:ln>
            <a:solidFill>
              <a:srgbClr val="FF0000"/>
            </a:solidFill>
          </a:ln>
        </p:spPr>
        <p:txBody>
          <a:bodyPr wrap="none" rtlCol="0">
            <a:spAutoFit/>
          </a:bodyPr>
          <a:lstStyle/>
          <a:p>
            <a:r>
              <a:rPr lang="ja-JP" altLang="en-US" sz="2400" dirty="0"/>
              <a:t>メモ用紙として</a:t>
            </a:r>
          </a:p>
        </p:txBody>
      </p:sp>
      <p:sp>
        <p:nvSpPr>
          <p:cNvPr id="10" name="テキスト ボックス 9"/>
          <p:cNvSpPr txBox="1"/>
          <p:nvPr/>
        </p:nvSpPr>
        <p:spPr>
          <a:xfrm>
            <a:off x="2427382" y="4293097"/>
            <a:ext cx="1050288" cy="461665"/>
          </a:xfrm>
          <a:prstGeom prst="rect">
            <a:avLst/>
          </a:prstGeom>
          <a:noFill/>
        </p:spPr>
        <p:txBody>
          <a:bodyPr wrap="none" rtlCol="0">
            <a:spAutoFit/>
          </a:bodyPr>
          <a:lstStyle/>
          <a:p>
            <a:r>
              <a:rPr lang="ja-JP" altLang="en-US" sz="2400" dirty="0"/>
              <a:t>日よけ</a:t>
            </a:r>
          </a:p>
        </p:txBody>
      </p:sp>
      <p:sp>
        <p:nvSpPr>
          <p:cNvPr id="11" name="テキスト ボックス 10"/>
          <p:cNvSpPr txBox="1"/>
          <p:nvPr/>
        </p:nvSpPr>
        <p:spPr>
          <a:xfrm>
            <a:off x="5630151" y="1815207"/>
            <a:ext cx="4192173" cy="461665"/>
          </a:xfrm>
          <a:prstGeom prst="rect">
            <a:avLst/>
          </a:prstGeom>
          <a:noFill/>
        </p:spPr>
        <p:txBody>
          <a:bodyPr wrap="none" rtlCol="0">
            <a:spAutoFit/>
          </a:bodyPr>
          <a:lstStyle/>
          <a:p>
            <a:r>
              <a:rPr lang="ja-JP" altLang="en-US" sz="2400" dirty="0"/>
              <a:t>目の穴をあけて、かぶって覆面</a:t>
            </a:r>
          </a:p>
        </p:txBody>
      </p:sp>
      <p:sp>
        <p:nvSpPr>
          <p:cNvPr id="12" name="テキスト ボックス 11"/>
          <p:cNvSpPr txBox="1"/>
          <p:nvPr/>
        </p:nvSpPr>
        <p:spPr>
          <a:xfrm>
            <a:off x="5879977" y="3645025"/>
            <a:ext cx="45719" cy="461665"/>
          </a:xfrm>
          <a:prstGeom prst="rect">
            <a:avLst/>
          </a:prstGeom>
          <a:noFill/>
        </p:spPr>
        <p:txBody>
          <a:bodyPr wrap="square" rtlCol="0">
            <a:spAutoFit/>
          </a:bodyPr>
          <a:lstStyle/>
          <a:p>
            <a:endParaRPr lang="ja-JP" altLang="en-US" sz="2400" dirty="0"/>
          </a:p>
        </p:txBody>
      </p:sp>
      <p:sp>
        <p:nvSpPr>
          <p:cNvPr id="13" name="テキスト ボックス 12"/>
          <p:cNvSpPr txBox="1"/>
          <p:nvPr/>
        </p:nvSpPr>
        <p:spPr>
          <a:xfrm>
            <a:off x="8617108" y="2607779"/>
            <a:ext cx="1029449" cy="461665"/>
          </a:xfrm>
          <a:prstGeom prst="rect">
            <a:avLst/>
          </a:prstGeom>
          <a:noFill/>
        </p:spPr>
        <p:txBody>
          <a:bodyPr wrap="none" rtlCol="0">
            <a:spAutoFit/>
          </a:bodyPr>
          <a:lstStyle/>
          <a:p>
            <a:r>
              <a:rPr lang="ja-JP" altLang="en-US" sz="2400" dirty="0"/>
              <a:t>折り紙</a:t>
            </a:r>
          </a:p>
        </p:txBody>
      </p:sp>
      <p:sp>
        <p:nvSpPr>
          <p:cNvPr id="14" name="テキスト ボックス 13"/>
          <p:cNvSpPr txBox="1"/>
          <p:nvPr/>
        </p:nvSpPr>
        <p:spPr>
          <a:xfrm>
            <a:off x="3065323" y="5030699"/>
            <a:ext cx="1244251" cy="461665"/>
          </a:xfrm>
          <a:prstGeom prst="rect">
            <a:avLst/>
          </a:prstGeom>
          <a:noFill/>
        </p:spPr>
        <p:txBody>
          <a:bodyPr wrap="none" rtlCol="0">
            <a:spAutoFit/>
          </a:bodyPr>
          <a:lstStyle/>
          <a:p>
            <a:r>
              <a:rPr lang="ja-JP" altLang="en-US" sz="2400" dirty="0"/>
              <a:t>線を引く</a:t>
            </a:r>
          </a:p>
        </p:txBody>
      </p:sp>
      <p:sp>
        <p:nvSpPr>
          <p:cNvPr id="15" name="テキスト ボックス 14"/>
          <p:cNvSpPr txBox="1"/>
          <p:nvPr/>
        </p:nvSpPr>
        <p:spPr>
          <a:xfrm>
            <a:off x="6014064" y="3183359"/>
            <a:ext cx="2258952" cy="461665"/>
          </a:xfrm>
          <a:prstGeom prst="rect">
            <a:avLst/>
          </a:prstGeom>
          <a:noFill/>
        </p:spPr>
        <p:txBody>
          <a:bodyPr wrap="none" rtlCol="0">
            <a:spAutoFit/>
          </a:bodyPr>
          <a:lstStyle/>
          <a:p>
            <a:r>
              <a:rPr lang="ja-JP" altLang="en-US" sz="2400" dirty="0"/>
              <a:t>丸めてボールに</a:t>
            </a:r>
          </a:p>
        </p:txBody>
      </p:sp>
      <p:sp>
        <p:nvSpPr>
          <p:cNvPr id="16" name="テキスト ボックス 15"/>
          <p:cNvSpPr txBox="1"/>
          <p:nvPr/>
        </p:nvSpPr>
        <p:spPr>
          <a:xfrm>
            <a:off x="3883957" y="4293097"/>
            <a:ext cx="976549" cy="461665"/>
          </a:xfrm>
          <a:prstGeom prst="rect">
            <a:avLst/>
          </a:prstGeom>
          <a:noFill/>
        </p:spPr>
        <p:txBody>
          <a:bodyPr wrap="none" rtlCol="0">
            <a:spAutoFit/>
          </a:bodyPr>
          <a:lstStyle/>
          <a:p>
            <a:r>
              <a:rPr lang="ja-JP" altLang="en-US" sz="2400" dirty="0"/>
              <a:t>うちわ</a:t>
            </a:r>
          </a:p>
        </p:txBody>
      </p:sp>
      <p:sp>
        <p:nvSpPr>
          <p:cNvPr id="17" name="テキスト ボックス 16"/>
          <p:cNvSpPr txBox="1"/>
          <p:nvPr/>
        </p:nvSpPr>
        <p:spPr>
          <a:xfrm>
            <a:off x="3400491" y="2276872"/>
            <a:ext cx="971741" cy="461665"/>
          </a:xfrm>
          <a:prstGeom prst="rect">
            <a:avLst/>
          </a:prstGeom>
          <a:noFill/>
        </p:spPr>
        <p:txBody>
          <a:bodyPr wrap="none" rtlCol="0">
            <a:spAutoFit/>
          </a:bodyPr>
          <a:lstStyle/>
          <a:p>
            <a:r>
              <a:rPr lang="ja-JP" altLang="en-US" sz="2400" dirty="0"/>
              <a:t>ゴミ箱</a:t>
            </a:r>
          </a:p>
        </p:txBody>
      </p:sp>
      <p:sp>
        <p:nvSpPr>
          <p:cNvPr id="18" name="テキスト ボックス 17"/>
          <p:cNvSpPr txBox="1"/>
          <p:nvPr/>
        </p:nvSpPr>
        <p:spPr>
          <a:xfrm>
            <a:off x="8501439" y="3183360"/>
            <a:ext cx="1239442" cy="461665"/>
          </a:xfrm>
          <a:prstGeom prst="rect">
            <a:avLst/>
          </a:prstGeom>
          <a:noFill/>
        </p:spPr>
        <p:txBody>
          <a:bodyPr wrap="none" rtlCol="0">
            <a:spAutoFit/>
          </a:bodyPr>
          <a:lstStyle/>
          <a:p>
            <a:r>
              <a:rPr lang="ja-JP" altLang="en-US" sz="2400" dirty="0"/>
              <a:t>メガホン</a:t>
            </a:r>
          </a:p>
        </p:txBody>
      </p:sp>
      <p:sp>
        <p:nvSpPr>
          <p:cNvPr id="19" name="テキスト ボックス 18"/>
          <p:cNvSpPr txBox="1"/>
          <p:nvPr/>
        </p:nvSpPr>
        <p:spPr>
          <a:xfrm>
            <a:off x="5591944" y="1296732"/>
            <a:ext cx="3416320" cy="461665"/>
          </a:xfrm>
          <a:prstGeom prst="rect">
            <a:avLst/>
          </a:prstGeom>
          <a:noFill/>
        </p:spPr>
        <p:txBody>
          <a:bodyPr wrap="none" rtlCol="0">
            <a:spAutoFit/>
          </a:bodyPr>
          <a:lstStyle/>
          <a:p>
            <a:r>
              <a:rPr lang="ja-JP" altLang="en-US" sz="2400" dirty="0"/>
              <a:t>筒にしてチャンバラごっこ</a:t>
            </a:r>
          </a:p>
        </p:txBody>
      </p:sp>
      <p:sp>
        <p:nvSpPr>
          <p:cNvPr id="20" name="テキスト ボックス 19"/>
          <p:cNvSpPr txBox="1"/>
          <p:nvPr/>
        </p:nvSpPr>
        <p:spPr>
          <a:xfrm>
            <a:off x="3382328" y="2838612"/>
            <a:ext cx="1516762" cy="461665"/>
          </a:xfrm>
          <a:prstGeom prst="rect">
            <a:avLst/>
          </a:prstGeom>
          <a:noFill/>
        </p:spPr>
        <p:txBody>
          <a:bodyPr wrap="none" rtlCol="0">
            <a:spAutoFit/>
          </a:bodyPr>
          <a:lstStyle/>
          <a:p>
            <a:r>
              <a:rPr lang="ja-JP" altLang="en-US" sz="2400" dirty="0"/>
              <a:t>簡易トイレ</a:t>
            </a:r>
          </a:p>
        </p:txBody>
      </p:sp>
      <p:sp>
        <p:nvSpPr>
          <p:cNvPr id="22" name="テキスト ボックス 21"/>
          <p:cNvSpPr txBox="1"/>
          <p:nvPr/>
        </p:nvSpPr>
        <p:spPr>
          <a:xfrm>
            <a:off x="6014065" y="4263480"/>
            <a:ext cx="2826415" cy="461665"/>
          </a:xfrm>
          <a:prstGeom prst="rect">
            <a:avLst/>
          </a:prstGeom>
          <a:noFill/>
        </p:spPr>
        <p:txBody>
          <a:bodyPr wrap="none" rtlCol="0">
            <a:spAutoFit/>
          </a:bodyPr>
          <a:lstStyle/>
          <a:p>
            <a:r>
              <a:rPr lang="ja-JP" altLang="en-US" sz="2400" dirty="0"/>
              <a:t>空気を入れてパーン</a:t>
            </a:r>
          </a:p>
        </p:txBody>
      </p:sp>
      <p:sp>
        <p:nvSpPr>
          <p:cNvPr id="3" name="正方形/長方形 2"/>
          <p:cNvSpPr/>
          <p:nvPr/>
        </p:nvSpPr>
        <p:spPr>
          <a:xfrm>
            <a:off x="2135560" y="1311152"/>
            <a:ext cx="3018294" cy="233387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9" name="テキスト ボックス 8"/>
          <p:cNvSpPr txBox="1"/>
          <p:nvPr/>
        </p:nvSpPr>
        <p:spPr>
          <a:xfrm>
            <a:off x="1957326" y="3300277"/>
            <a:ext cx="1107996" cy="461665"/>
          </a:xfrm>
          <a:prstGeom prst="rect">
            <a:avLst/>
          </a:prstGeom>
          <a:solidFill>
            <a:schemeClr val="bg1"/>
          </a:solidFill>
          <a:ln>
            <a:solidFill>
              <a:schemeClr val="tx1"/>
            </a:solidFill>
          </a:ln>
        </p:spPr>
        <p:txBody>
          <a:bodyPr wrap="none" rtlCol="0">
            <a:spAutoFit/>
          </a:bodyPr>
          <a:lstStyle/>
          <a:p>
            <a:r>
              <a:rPr lang="ja-JP" altLang="en-US" sz="2400" dirty="0"/>
              <a:t>形（袋）</a:t>
            </a:r>
            <a:endParaRPr lang="en-US" altLang="ja-JP" sz="2400" dirty="0"/>
          </a:p>
        </p:txBody>
      </p:sp>
      <p:sp>
        <p:nvSpPr>
          <p:cNvPr id="21" name="正方形/長方形 20"/>
          <p:cNvSpPr/>
          <p:nvPr/>
        </p:nvSpPr>
        <p:spPr>
          <a:xfrm>
            <a:off x="2135561" y="4062263"/>
            <a:ext cx="2981011" cy="18466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3" name="テキスト ボックス 22"/>
          <p:cNvSpPr txBox="1"/>
          <p:nvPr/>
        </p:nvSpPr>
        <p:spPr>
          <a:xfrm>
            <a:off x="1957326" y="5525912"/>
            <a:ext cx="2470548" cy="461665"/>
          </a:xfrm>
          <a:prstGeom prst="rect">
            <a:avLst/>
          </a:prstGeom>
          <a:solidFill>
            <a:schemeClr val="bg1"/>
          </a:solidFill>
          <a:ln>
            <a:solidFill>
              <a:schemeClr val="tx1"/>
            </a:solidFill>
          </a:ln>
        </p:spPr>
        <p:txBody>
          <a:bodyPr wrap="none" rtlCol="0">
            <a:spAutoFit/>
          </a:bodyPr>
          <a:lstStyle/>
          <a:p>
            <a:r>
              <a:rPr lang="ja-JP" altLang="en-US" sz="2400" dirty="0"/>
              <a:t>形（薄いまっすぐ）</a:t>
            </a:r>
            <a:endParaRPr lang="en-US" altLang="ja-JP" sz="2400" dirty="0"/>
          </a:p>
        </p:txBody>
      </p:sp>
      <p:sp>
        <p:nvSpPr>
          <p:cNvPr id="24" name="正方形/長方形 23"/>
          <p:cNvSpPr/>
          <p:nvPr/>
        </p:nvSpPr>
        <p:spPr>
          <a:xfrm>
            <a:off x="5591944" y="1311152"/>
            <a:ext cx="4608512" cy="256470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テキスト ボックス 25"/>
          <p:cNvSpPr txBox="1"/>
          <p:nvPr/>
        </p:nvSpPr>
        <p:spPr>
          <a:xfrm>
            <a:off x="5687265" y="3629368"/>
            <a:ext cx="2855269" cy="461665"/>
          </a:xfrm>
          <a:prstGeom prst="rect">
            <a:avLst/>
          </a:prstGeom>
          <a:solidFill>
            <a:schemeClr val="bg1"/>
          </a:solidFill>
          <a:ln>
            <a:solidFill>
              <a:schemeClr val="tx1"/>
            </a:solidFill>
          </a:ln>
        </p:spPr>
        <p:txBody>
          <a:bodyPr wrap="none" rtlCol="0">
            <a:spAutoFit/>
          </a:bodyPr>
          <a:lstStyle/>
          <a:p>
            <a:r>
              <a:rPr lang="ja-JP" altLang="en-US" sz="2400" dirty="0"/>
              <a:t>材質（加工しやすい）</a:t>
            </a:r>
            <a:endParaRPr lang="en-US" altLang="ja-JP" sz="2400" dirty="0"/>
          </a:p>
        </p:txBody>
      </p:sp>
      <p:sp>
        <p:nvSpPr>
          <p:cNvPr id="27" name="正方形/長方形 26"/>
          <p:cNvSpPr/>
          <p:nvPr/>
        </p:nvSpPr>
        <p:spPr>
          <a:xfrm>
            <a:off x="5687264" y="4263479"/>
            <a:ext cx="3649096" cy="12288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8" name="テキスト ボックス 27"/>
          <p:cNvSpPr txBox="1"/>
          <p:nvPr/>
        </p:nvSpPr>
        <p:spPr>
          <a:xfrm>
            <a:off x="7116105" y="5216426"/>
            <a:ext cx="2007281" cy="461665"/>
          </a:xfrm>
          <a:prstGeom prst="rect">
            <a:avLst/>
          </a:prstGeom>
          <a:solidFill>
            <a:schemeClr val="bg1"/>
          </a:solidFill>
          <a:ln>
            <a:solidFill>
              <a:schemeClr val="tx1"/>
            </a:solidFill>
          </a:ln>
        </p:spPr>
        <p:txBody>
          <a:bodyPr wrap="none" rtlCol="0">
            <a:spAutoFit/>
          </a:bodyPr>
          <a:lstStyle/>
          <a:p>
            <a:r>
              <a:rPr lang="ja-JP" altLang="en-US" sz="2400" dirty="0"/>
              <a:t>材質（その他）</a:t>
            </a:r>
            <a:endParaRPr lang="en-US" altLang="ja-JP" sz="2400" dirty="0"/>
          </a:p>
        </p:txBody>
      </p:sp>
      <p:sp>
        <p:nvSpPr>
          <p:cNvPr id="25" name="スライド番号プレースホルダー 24">
            <a:extLst>
              <a:ext uri="{FF2B5EF4-FFF2-40B4-BE49-F238E27FC236}">
                <a16:creationId xmlns:a16="http://schemas.microsoft.com/office/drawing/2014/main" id="{A3FC516B-763A-474B-AC1D-D2A01ACF73BC}"/>
              </a:ext>
            </a:extLst>
          </p:cNvPr>
          <p:cNvSpPr>
            <a:spLocks noGrp="1"/>
          </p:cNvSpPr>
          <p:nvPr>
            <p:ph type="sldNum" sz="quarter" idx="12"/>
          </p:nvPr>
        </p:nvSpPr>
        <p:spPr/>
        <p:txBody>
          <a:bodyPr/>
          <a:lstStyle/>
          <a:p>
            <a:fld id="{4728854F-8D2A-4EBF-8513-176241C2FAD2}" type="slidenum">
              <a:rPr kumimoji="1" lang="ja-JP" altLang="en-US" smtClean="0"/>
              <a:pPr/>
              <a:t>12</a:t>
            </a:fld>
            <a:endParaRPr kumimoji="1" lang="ja-JP" altLang="en-US"/>
          </a:p>
        </p:txBody>
      </p:sp>
    </p:spTree>
    <p:extLst>
      <p:ext uri="{BB962C8B-B14F-4D97-AF65-F5344CB8AC3E}">
        <p14:creationId xmlns:p14="http://schemas.microsoft.com/office/powerpoint/2010/main" val="3100247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意見の整理（分類分け）</a:t>
            </a:r>
          </a:p>
        </p:txBody>
      </p:sp>
      <p:sp>
        <p:nvSpPr>
          <p:cNvPr id="3" name="コンテンツ プレースホルダー 2"/>
          <p:cNvSpPr>
            <a:spLocks noGrp="1"/>
          </p:cNvSpPr>
          <p:nvPr>
            <p:ph sz="quarter" idx="1"/>
          </p:nvPr>
        </p:nvSpPr>
        <p:spPr/>
        <p:txBody>
          <a:bodyPr>
            <a:normAutofit/>
          </a:bodyPr>
          <a:lstStyle/>
          <a:p>
            <a:r>
              <a:rPr lang="ja-JP" altLang="en-US" sz="3200" dirty="0"/>
              <a:t>班で出た意見をグループ毎に分類し、その結果をワークシートに転記してください。</a:t>
            </a:r>
            <a:endParaRPr lang="en-US" altLang="ja-JP" sz="3200" dirty="0"/>
          </a:p>
          <a:p>
            <a:endParaRPr lang="en-US" altLang="ja-JP" sz="3200" dirty="0"/>
          </a:p>
          <a:p>
            <a:pPr marL="0" indent="0">
              <a:buNone/>
            </a:pPr>
            <a:r>
              <a:rPr lang="ja-JP" altLang="en-US" sz="3200" dirty="0"/>
              <a:t>　グループ例</a:t>
            </a:r>
            <a:endParaRPr lang="en-US" altLang="ja-JP" sz="3200" dirty="0"/>
          </a:p>
          <a:p>
            <a:pPr marL="0" indent="0">
              <a:buNone/>
            </a:pPr>
            <a:r>
              <a:rPr lang="ja-JP" altLang="en-US" sz="3200" dirty="0"/>
              <a:t>　　</a:t>
            </a:r>
            <a:r>
              <a:rPr lang="ja-JP" altLang="en-US" sz="4000" dirty="0"/>
              <a:t>形 ・ 材質 ・ 機能 ・ 色 ・ その他</a:t>
            </a:r>
            <a:endParaRPr lang="en-US" altLang="ja-JP" sz="4000" dirty="0"/>
          </a:p>
        </p:txBody>
      </p:sp>
      <p:sp>
        <p:nvSpPr>
          <p:cNvPr id="4" name="スライド番号プレースホルダー 3">
            <a:extLst>
              <a:ext uri="{FF2B5EF4-FFF2-40B4-BE49-F238E27FC236}">
                <a16:creationId xmlns:a16="http://schemas.microsoft.com/office/drawing/2014/main" id="{0F1E8BB9-E263-44E4-A2C3-EEF245554537}"/>
              </a:ext>
            </a:extLst>
          </p:cNvPr>
          <p:cNvSpPr>
            <a:spLocks noGrp="1"/>
          </p:cNvSpPr>
          <p:nvPr>
            <p:ph type="sldNum" sz="quarter" idx="12"/>
          </p:nvPr>
        </p:nvSpPr>
        <p:spPr/>
        <p:txBody>
          <a:bodyPr/>
          <a:lstStyle/>
          <a:p>
            <a:fld id="{4728854F-8D2A-4EBF-8513-176241C2FAD2}" type="slidenum">
              <a:rPr kumimoji="1" lang="ja-JP" altLang="en-US" smtClean="0"/>
              <a:pPr/>
              <a:t>13</a:t>
            </a:fld>
            <a:endParaRPr kumimoji="1" lang="ja-JP" altLang="en-US"/>
          </a:p>
        </p:txBody>
      </p:sp>
    </p:spTree>
    <p:extLst>
      <p:ext uri="{BB962C8B-B14F-4D97-AF65-F5344CB8AC3E}">
        <p14:creationId xmlns:p14="http://schemas.microsoft.com/office/powerpoint/2010/main" val="3513230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3600" dirty="0">
                <a:solidFill>
                  <a:srgbClr val="0070C0"/>
                </a:solidFill>
              </a:rPr>
              <a:t>SW-</a:t>
            </a:r>
            <a:r>
              <a:rPr lang="en-US" altLang="ja-JP" sz="3600" dirty="0" err="1">
                <a:solidFill>
                  <a:srgbClr val="0070C0"/>
                </a:solidFill>
              </a:rPr>
              <a:t>ing</a:t>
            </a:r>
            <a:r>
              <a:rPr lang="ja-JP" altLang="en-US" sz="3600" dirty="0">
                <a:solidFill>
                  <a:srgbClr val="0070C0"/>
                </a:solidFill>
              </a:rPr>
              <a:t>リサーチ　ローカルアクト</a:t>
            </a:r>
          </a:p>
        </p:txBody>
      </p:sp>
      <p:sp>
        <p:nvSpPr>
          <p:cNvPr id="3" name="コンテンツ プレースホルダー 2"/>
          <p:cNvSpPr>
            <a:spLocks noGrp="1"/>
          </p:cNvSpPr>
          <p:nvPr>
            <p:ph sz="quarter" idx="1"/>
          </p:nvPr>
        </p:nvSpPr>
        <p:spPr/>
        <p:txBody>
          <a:bodyPr>
            <a:normAutofit/>
          </a:bodyPr>
          <a:lstStyle/>
          <a:p>
            <a:r>
              <a:rPr lang="ja-JP" altLang="en-US" sz="3600" dirty="0"/>
              <a:t>皆さんが考える地元地域の問題解決</a:t>
            </a:r>
            <a:endParaRPr lang="en-US" altLang="ja-JP" sz="3600" dirty="0"/>
          </a:p>
          <a:p>
            <a:pPr lvl="1"/>
            <a:r>
              <a:rPr lang="ja-JP" altLang="en-US" sz="3200" dirty="0"/>
              <a:t>地元はどんな問題を抱えている？</a:t>
            </a:r>
            <a:endParaRPr lang="en-US" altLang="ja-JP" sz="3200" dirty="0"/>
          </a:p>
          <a:p>
            <a:pPr lvl="1"/>
            <a:r>
              <a:rPr lang="ja-JP" altLang="en-US" sz="3200" dirty="0"/>
              <a:t>今はどんな状況？　原因は？</a:t>
            </a:r>
            <a:endParaRPr lang="en-US" altLang="ja-JP" sz="3200" dirty="0"/>
          </a:p>
          <a:p>
            <a:pPr lvl="1"/>
            <a:r>
              <a:rPr lang="ja-JP" altLang="en-US" sz="3200" dirty="0"/>
              <a:t>どうやったら解決できる？</a:t>
            </a:r>
            <a:endParaRPr lang="en-US" altLang="ja-JP" sz="3200" dirty="0"/>
          </a:p>
          <a:p>
            <a:pPr marL="274320" lvl="1" indent="0">
              <a:buNone/>
            </a:pPr>
            <a:endParaRPr lang="en-US" altLang="ja-JP" sz="3200" dirty="0"/>
          </a:p>
        </p:txBody>
      </p:sp>
      <p:sp>
        <p:nvSpPr>
          <p:cNvPr id="4" name="スライド番号プレースホルダー 3">
            <a:extLst>
              <a:ext uri="{FF2B5EF4-FFF2-40B4-BE49-F238E27FC236}">
                <a16:creationId xmlns:a16="http://schemas.microsoft.com/office/drawing/2014/main" id="{1337AFA1-E82F-4CB9-BAC0-5AF1E47A89A1}"/>
              </a:ext>
            </a:extLst>
          </p:cNvPr>
          <p:cNvSpPr>
            <a:spLocks noGrp="1"/>
          </p:cNvSpPr>
          <p:nvPr>
            <p:ph type="sldNum" sz="quarter" idx="12"/>
          </p:nvPr>
        </p:nvSpPr>
        <p:spPr/>
        <p:txBody>
          <a:bodyPr/>
          <a:lstStyle/>
          <a:p>
            <a:fld id="{4728854F-8D2A-4EBF-8513-176241C2FAD2}" type="slidenum">
              <a:rPr kumimoji="1" lang="ja-JP" altLang="en-US" smtClean="0"/>
              <a:pPr/>
              <a:t>2</a:t>
            </a:fld>
            <a:endParaRPr kumimoji="1" lang="ja-JP" altLang="en-US"/>
          </a:p>
        </p:txBody>
      </p:sp>
    </p:spTree>
    <p:extLst>
      <p:ext uri="{BB962C8B-B14F-4D97-AF65-F5344CB8AC3E}">
        <p14:creationId xmlns:p14="http://schemas.microsoft.com/office/powerpoint/2010/main" val="1815329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a:t>問題解決のための</a:t>
            </a:r>
            <a:r>
              <a:rPr lang="en-US" altLang="ja-JP" sz="4000" dirty="0"/>
              <a:t>4</a:t>
            </a:r>
            <a:r>
              <a:rPr lang="ja-JP" altLang="en-US" sz="4000" dirty="0" err="1"/>
              <a:t>つの</a:t>
            </a:r>
            <a:r>
              <a:rPr lang="ja-JP" altLang="en-US" sz="4000" dirty="0"/>
              <a:t>ステップ</a:t>
            </a:r>
          </a:p>
        </p:txBody>
      </p:sp>
      <p:sp>
        <p:nvSpPr>
          <p:cNvPr id="4" name="テキスト ボックス 3"/>
          <p:cNvSpPr txBox="1"/>
          <p:nvPr/>
        </p:nvSpPr>
        <p:spPr>
          <a:xfrm>
            <a:off x="2431974" y="1484784"/>
            <a:ext cx="3262432" cy="707886"/>
          </a:xfrm>
          <a:prstGeom prst="rect">
            <a:avLst/>
          </a:prstGeom>
          <a:noFill/>
        </p:spPr>
        <p:txBody>
          <a:bodyPr wrap="none" rtlCol="0">
            <a:spAutoFit/>
          </a:bodyPr>
          <a:lstStyle/>
          <a:p>
            <a:r>
              <a:rPr lang="ja-JP" altLang="en-US" sz="4000" dirty="0"/>
              <a:t>①問題の発見</a:t>
            </a:r>
            <a:endParaRPr lang="en-US" altLang="ja-JP" sz="4000" dirty="0"/>
          </a:p>
        </p:txBody>
      </p:sp>
      <p:sp>
        <p:nvSpPr>
          <p:cNvPr id="5" name="テキスト ボックス 4"/>
          <p:cNvSpPr txBox="1"/>
          <p:nvPr/>
        </p:nvSpPr>
        <p:spPr>
          <a:xfrm>
            <a:off x="2431974" y="2780928"/>
            <a:ext cx="3262432" cy="707886"/>
          </a:xfrm>
          <a:prstGeom prst="rect">
            <a:avLst/>
          </a:prstGeom>
          <a:noFill/>
        </p:spPr>
        <p:txBody>
          <a:bodyPr wrap="none" rtlCol="0">
            <a:spAutoFit/>
          </a:bodyPr>
          <a:lstStyle/>
          <a:p>
            <a:r>
              <a:rPr lang="ja-JP" altLang="en-US" sz="4000" dirty="0"/>
              <a:t>②問題の分析</a:t>
            </a:r>
          </a:p>
        </p:txBody>
      </p:sp>
      <p:sp>
        <p:nvSpPr>
          <p:cNvPr id="6" name="テキスト ボックス 5"/>
          <p:cNvSpPr txBox="1"/>
          <p:nvPr/>
        </p:nvSpPr>
        <p:spPr>
          <a:xfrm>
            <a:off x="2431975" y="4077072"/>
            <a:ext cx="3775393" cy="707886"/>
          </a:xfrm>
          <a:prstGeom prst="rect">
            <a:avLst/>
          </a:prstGeom>
          <a:noFill/>
        </p:spPr>
        <p:txBody>
          <a:bodyPr wrap="none" rtlCol="0">
            <a:spAutoFit/>
          </a:bodyPr>
          <a:lstStyle/>
          <a:p>
            <a:r>
              <a:rPr lang="ja-JP" altLang="en-US" sz="4000" dirty="0"/>
              <a:t>③解決策の提案</a:t>
            </a:r>
          </a:p>
        </p:txBody>
      </p:sp>
      <p:sp>
        <p:nvSpPr>
          <p:cNvPr id="7" name="テキスト ボックス 6"/>
          <p:cNvSpPr txBox="1"/>
          <p:nvPr/>
        </p:nvSpPr>
        <p:spPr>
          <a:xfrm>
            <a:off x="2431975" y="5457418"/>
            <a:ext cx="2749471" cy="707886"/>
          </a:xfrm>
          <a:prstGeom prst="rect">
            <a:avLst/>
          </a:prstGeom>
          <a:noFill/>
        </p:spPr>
        <p:txBody>
          <a:bodyPr wrap="none" rtlCol="0">
            <a:spAutoFit/>
          </a:bodyPr>
          <a:lstStyle/>
          <a:p>
            <a:r>
              <a:rPr lang="ja-JP" altLang="en-US" sz="4000" dirty="0"/>
              <a:t>④解決行動</a:t>
            </a:r>
          </a:p>
        </p:txBody>
      </p:sp>
      <p:sp>
        <p:nvSpPr>
          <p:cNvPr id="8" name="テキスト ボックス 7"/>
          <p:cNvSpPr txBox="1"/>
          <p:nvPr/>
        </p:nvSpPr>
        <p:spPr>
          <a:xfrm>
            <a:off x="3359696" y="2247255"/>
            <a:ext cx="5612434" cy="523220"/>
          </a:xfrm>
          <a:prstGeom prst="rect">
            <a:avLst/>
          </a:prstGeom>
          <a:noFill/>
        </p:spPr>
        <p:txBody>
          <a:bodyPr wrap="none" rtlCol="0">
            <a:spAutoFit/>
          </a:bodyPr>
          <a:lstStyle/>
          <a:p>
            <a:r>
              <a:rPr lang="ja-JP" altLang="en-US" sz="2800" dirty="0">
                <a:solidFill>
                  <a:srgbClr val="FF0000"/>
                </a:solidFill>
              </a:rPr>
              <a:t>地元ではどんな問題を抱えている？</a:t>
            </a:r>
          </a:p>
        </p:txBody>
      </p:sp>
      <p:sp>
        <p:nvSpPr>
          <p:cNvPr id="3" name="スライド番号プレースホルダー 2">
            <a:extLst>
              <a:ext uri="{FF2B5EF4-FFF2-40B4-BE49-F238E27FC236}">
                <a16:creationId xmlns:a16="http://schemas.microsoft.com/office/drawing/2014/main" id="{6FDA268F-1E02-4CDF-89BC-956D9D2CB07C}"/>
              </a:ext>
            </a:extLst>
          </p:cNvPr>
          <p:cNvSpPr>
            <a:spLocks noGrp="1"/>
          </p:cNvSpPr>
          <p:nvPr>
            <p:ph type="sldNum" sz="quarter" idx="12"/>
          </p:nvPr>
        </p:nvSpPr>
        <p:spPr/>
        <p:txBody>
          <a:bodyPr/>
          <a:lstStyle/>
          <a:p>
            <a:fld id="{4728854F-8D2A-4EBF-8513-176241C2FAD2}" type="slidenum">
              <a:rPr kumimoji="1" lang="ja-JP" altLang="en-US" smtClean="0"/>
              <a:pPr/>
              <a:t>3</a:t>
            </a:fld>
            <a:endParaRPr kumimoji="1" lang="ja-JP" altLang="en-US"/>
          </a:p>
        </p:txBody>
      </p:sp>
    </p:spTree>
    <p:extLst>
      <p:ext uri="{BB962C8B-B14F-4D97-AF65-F5344CB8AC3E}">
        <p14:creationId xmlns:p14="http://schemas.microsoft.com/office/powerpoint/2010/main" val="973404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①問題の発見</a:t>
            </a:r>
          </a:p>
        </p:txBody>
      </p:sp>
      <p:sp>
        <p:nvSpPr>
          <p:cNvPr id="3" name="コンテンツ プレースホルダー 2"/>
          <p:cNvSpPr>
            <a:spLocks noGrp="1"/>
          </p:cNvSpPr>
          <p:nvPr>
            <p:ph sz="quarter" idx="1"/>
          </p:nvPr>
        </p:nvSpPr>
        <p:spPr/>
        <p:txBody>
          <a:bodyPr/>
          <a:lstStyle/>
          <a:p>
            <a:r>
              <a:rPr kumimoji="1" lang="ja-JP" altLang="en-US" dirty="0"/>
              <a:t>問題とは</a:t>
            </a:r>
            <a:r>
              <a:rPr lang="ja-JP" altLang="en-US" dirty="0"/>
              <a:t>・・・　　</a:t>
            </a:r>
            <a:endParaRPr lang="en-US" altLang="ja-JP" dirty="0"/>
          </a:p>
          <a:p>
            <a:pPr marL="0" indent="0">
              <a:buNone/>
            </a:pPr>
            <a:r>
              <a:rPr lang="ja-JP" altLang="en-US" dirty="0"/>
              <a:t>　　　あるべき目標・期待（理想）と「現実」とのギャップ</a:t>
            </a:r>
            <a:endParaRPr lang="en-US" altLang="ja-JP" dirty="0"/>
          </a:p>
          <a:p>
            <a:endParaRPr kumimoji="1" lang="ja-JP" altLang="en-US" dirty="0"/>
          </a:p>
        </p:txBody>
      </p:sp>
      <p:sp>
        <p:nvSpPr>
          <p:cNvPr id="4" name="正方形/長方形 3"/>
          <p:cNvSpPr/>
          <p:nvPr/>
        </p:nvSpPr>
        <p:spPr>
          <a:xfrm>
            <a:off x="2351584" y="4941168"/>
            <a:ext cx="1800200"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t>現実</a:t>
            </a:r>
          </a:p>
        </p:txBody>
      </p:sp>
      <p:sp>
        <p:nvSpPr>
          <p:cNvPr id="5" name="雲形吹き出し 4"/>
          <p:cNvSpPr/>
          <p:nvPr/>
        </p:nvSpPr>
        <p:spPr>
          <a:xfrm>
            <a:off x="2351584" y="2348880"/>
            <a:ext cx="1800200" cy="1224136"/>
          </a:xfrm>
          <a:prstGeom prst="cloudCallout">
            <a:avLst>
              <a:gd name="adj1" fmla="val -47385"/>
              <a:gd name="adj2" fmla="val 8248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2"/>
                </a:solidFill>
              </a:rPr>
              <a:t>理想</a:t>
            </a:r>
            <a:endParaRPr lang="ja-JP" altLang="en-US" dirty="0">
              <a:solidFill>
                <a:schemeClr val="tx2"/>
              </a:solidFill>
            </a:endParaRPr>
          </a:p>
        </p:txBody>
      </p:sp>
      <p:sp>
        <p:nvSpPr>
          <p:cNvPr id="6" name="上下矢印 5"/>
          <p:cNvSpPr/>
          <p:nvPr/>
        </p:nvSpPr>
        <p:spPr>
          <a:xfrm>
            <a:off x="3017658" y="3742839"/>
            <a:ext cx="468052" cy="936104"/>
          </a:xfrm>
          <a:prstGeom prst="up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ja-JP" altLang="en-US"/>
          </a:p>
        </p:txBody>
      </p:sp>
      <p:grpSp>
        <p:nvGrpSpPr>
          <p:cNvPr id="9" name="グループ化 8"/>
          <p:cNvGrpSpPr/>
          <p:nvPr/>
        </p:nvGrpSpPr>
        <p:grpSpPr>
          <a:xfrm>
            <a:off x="3753698" y="3021423"/>
            <a:ext cx="2126279" cy="1420301"/>
            <a:chOff x="2229697" y="3021422"/>
            <a:chExt cx="2126279" cy="1420301"/>
          </a:xfrm>
        </p:grpSpPr>
        <p:sp>
          <p:nvSpPr>
            <p:cNvPr id="7" name="四角形吹き出し 6"/>
            <p:cNvSpPr/>
            <p:nvPr/>
          </p:nvSpPr>
          <p:spPr>
            <a:xfrm>
              <a:off x="3203848" y="3021422"/>
              <a:ext cx="1152128" cy="864096"/>
            </a:xfrm>
            <a:prstGeom prst="wedgeRectCallout">
              <a:avLst>
                <a:gd name="adj1" fmla="val -94787"/>
                <a:gd name="adj2" fmla="val 64052"/>
              </a:avLst>
            </a:prstGeom>
            <a:solidFill>
              <a:srgbClr val="F6A9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2"/>
                  </a:solidFill>
                </a:rPr>
                <a:t>問題</a:t>
              </a:r>
            </a:p>
          </p:txBody>
        </p:sp>
        <p:sp>
          <p:nvSpPr>
            <p:cNvPr id="8" name="テキスト ボックス 7"/>
            <p:cNvSpPr txBox="1"/>
            <p:nvPr/>
          </p:nvSpPr>
          <p:spPr>
            <a:xfrm>
              <a:off x="2229697" y="3980058"/>
              <a:ext cx="1228221" cy="461665"/>
            </a:xfrm>
            <a:prstGeom prst="rect">
              <a:avLst/>
            </a:prstGeom>
            <a:noFill/>
          </p:spPr>
          <p:txBody>
            <a:bodyPr wrap="none" rtlCol="0">
              <a:spAutoFit/>
            </a:bodyPr>
            <a:lstStyle/>
            <a:p>
              <a:r>
                <a:rPr lang="ja-JP" altLang="en-US" sz="2400" dirty="0"/>
                <a:t>ギャップ</a:t>
              </a:r>
            </a:p>
          </p:txBody>
        </p:sp>
      </p:grpSp>
      <p:sp>
        <p:nvSpPr>
          <p:cNvPr id="10" name="テキスト ボックス 9"/>
          <p:cNvSpPr txBox="1"/>
          <p:nvPr/>
        </p:nvSpPr>
        <p:spPr>
          <a:xfrm>
            <a:off x="7176120" y="2544369"/>
            <a:ext cx="1507144" cy="954107"/>
          </a:xfrm>
          <a:prstGeom prst="rect">
            <a:avLst/>
          </a:prstGeom>
          <a:noFill/>
          <a:ln>
            <a:solidFill>
              <a:srgbClr val="000000"/>
            </a:solidFill>
          </a:ln>
        </p:spPr>
        <p:txBody>
          <a:bodyPr wrap="none" rtlCol="0">
            <a:spAutoFit/>
          </a:bodyPr>
          <a:lstStyle/>
          <a:p>
            <a:r>
              <a:rPr lang="ja-JP" altLang="en-US" sz="2800" dirty="0"/>
              <a:t>毎朝６時</a:t>
            </a:r>
            <a:endParaRPr lang="en-US" altLang="ja-JP" sz="2800" dirty="0"/>
          </a:p>
          <a:p>
            <a:r>
              <a:rPr lang="ja-JP" altLang="en-US" sz="2800" dirty="0"/>
              <a:t>に起きる</a:t>
            </a:r>
          </a:p>
        </p:txBody>
      </p:sp>
      <p:sp>
        <p:nvSpPr>
          <p:cNvPr id="11" name="テキスト ボックス 10"/>
          <p:cNvSpPr txBox="1"/>
          <p:nvPr/>
        </p:nvSpPr>
        <p:spPr>
          <a:xfrm>
            <a:off x="7180879" y="5040179"/>
            <a:ext cx="1980029" cy="954107"/>
          </a:xfrm>
          <a:prstGeom prst="rect">
            <a:avLst/>
          </a:prstGeom>
          <a:noFill/>
          <a:ln>
            <a:solidFill>
              <a:srgbClr val="000000"/>
            </a:solidFill>
          </a:ln>
        </p:spPr>
        <p:txBody>
          <a:bodyPr wrap="none" rtlCol="0">
            <a:spAutoFit/>
          </a:bodyPr>
          <a:lstStyle/>
          <a:p>
            <a:r>
              <a:rPr lang="ja-JP" altLang="en-US" sz="2800" dirty="0"/>
              <a:t>実際は毎朝</a:t>
            </a:r>
            <a:endParaRPr lang="en-US" altLang="ja-JP" sz="2800" dirty="0"/>
          </a:p>
          <a:p>
            <a:r>
              <a:rPr lang="ja-JP" altLang="en-US" sz="2800" dirty="0"/>
              <a:t>６時半起床</a:t>
            </a:r>
          </a:p>
        </p:txBody>
      </p:sp>
      <p:grpSp>
        <p:nvGrpSpPr>
          <p:cNvPr id="16" name="グループ化 15"/>
          <p:cNvGrpSpPr/>
          <p:nvPr/>
        </p:nvGrpSpPr>
        <p:grpSpPr>
          <a:xfrm>
            <a:off x="7629716" y="3439164"/>
            <a:ext cx="2594331" cy="1420301"/>
            <a:chOff x="6105715" y="3439163"/>
            <a:chExt cx="2594331" cy="1420301"/>
          </a:xfrm>
        </p:grpSpPr>
        <p:grpSp>
          <p:nvGrpSpPr>
            <p:cNvPr id="12" name="グループ化 11"/>
            <p:cNvGrpSpPr/>
            <p:nvPr/>
          </p:nvGrpSpPr>
          <p:grpSpPr>
            <a:xfrm>
              <a:off x="6573767" y="3439163"/>
              <a:ext cx="2126279" cy="1420301"/>
              <a:chOff x="2229697" y="3021422"/>
              <a:chExt cx="2126279" cy="1420301"/>
            </a:xfrm>
          </p:grpSpPr>
          <p:sp>
            <p:nvSpPr>
              <p:cNvPr id="13" name="四角形吹き出し 12"/>
              <p:cNvSpPr/>
              <p:nvPr/>
            </p:nvSpPr>
            <p:spPr>
              <a:xfrm>
                <a:off x="3203848" y="3021422"/>
                <a:ext cx="1152128" cy="864096"/>
              </a:xfrm>
              <a:prstGeom prst="wedgeRectCallout">
                <a:avLst>
                  <a:gd name="adj1" fmla="val -94787"/>
                  <a:gd name="adj2" fmla="val 64052"/>
                </a:avLst>
              </a:prstGeom>
              <a:solidFill>
                <a:srgbClr val="F6A9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2"/>
                    </a:solidFill>
                  </a:rPr>
                  <a:t>問題</a:t>
                </a:r>
              </a:p>
            </p:txBody>
          </p:sp>
          <p:sp>
            <p:nvSpPr>
              <p:cNvPr id="14" name="テキスト ボックス 13"/>
              <p:cNvSpPr txBox="1"/>
              <p:nvPr/>
            </p:nvSpPr>
            <p:spPr>
              <a:xfrm>
                <a:off x="2229697" y="3980058"/>
                <a:ext cx="1228221" cy="461665"/>
              </a:xfrm>
              <a:prstGeom prst="rect">
                <a:avLst/>
              </a:prstGeom>
              <a:noFill/>
            </p:spPr>
            <p:txBody>
              <a:bodyPr wrap="none" rtlCol="0">
                <a:spAutoFit/>
              </a:bodyPr>
              <a:lstStyle/>
              <a:p>
                <a:r>
                  <a:rPr lang="ja-JP" altLang="en-US" sz="2400" dirty="0"/>
                  <a:t>ギャップ</a:t>
                </a:r>
              </a:p>
            </p:txBody>
          </p:sp>
        </p:grpSp>
        <p:sp>
          <p:nvSpPr>
            <p:cNvPr id="15" name="上下矢印 14"/>
            <p:cNvSpPr/>
            <p:nvPr/>
          </p:nvSpPr>
          <p:spPr>
            <a:xfrm>
              <a:off x="6105715" y="3742839"/>
              <a:ext cx="468052" cy="1028472"/>
            </a:xfrm>
            <a:prstGeom prst="up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ja-JP" altLang="en-US"/>
            </a:p>
          </p:txBody>
        </p:sp>
      </p:grpSp>
      <p:sp>
        <p:nvSpPr>
          <p:cNvPr id="17" name="スライド番号プレースホルダー 16">
            <a:extLst>
              <a:ext uri="{FF2B5EF4-FFF2-40B4-BE49-F238E27FC236}">
                <a16:creationId xmlns:a16="http://schemas.microsoft.com/office/drawing/2014/main" id="{5D2C3ED6-E7BD-4909-B083-27B96803FB3A}"/>
              </a:ext>
            </a:extLst>
          </p:cNvPr>
          <p:cNvSpPr>
            <a:spLocks noGrp="1"/>
          </p:cNvSpPr>
          <p:nvPr>
            <p:ph type="sldNum" sz="quarter" idx="12"/>
          </p:nvPr>
        </p:nvSpPr>
        <p:spPr/>
        <p:txBody>
          <a:bodyPr/>
          <a:lstStyle/>
          <a:p>
            <a:fld id="{4728854F-8D2A-4EBF-8513-176241C2FAD2}" type="slidenum">
              <a:rPr kumimoji="1" lang="ja-JP" altLang="en-US" smtClean="0"/>
              <a:pPr/>
              <a:t>4</a:t>
            </a:fld>
            <a:endParaRPr kumimoji="1" lang="ja-JP" altLang="en-US"/>
          </a:p>
        </p:txBody>
      </p:sp>
    </p:spTree>
    <p:extLst>
      <p:ext uri="{BB962C8B-B14F-4D97-AF65-F5344CB8AC3E}">
        <p14:creationId xmlns:p14="http://schemas.microsoft.com/office/powerpoint/2010/main" val="3806091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500" fill="hold"/>
                                        <p:tgtEl>
                                          <p:spTgt spid="16"/>
                                        </p:tgtEl>
                                        <p:attrNameLst>
                                          <p:attrName>ppt_x</p:attrName>
                                        </p:attrNameLst>
                                      </p:cBhvr>
                                      <p:tavLst>
                                        <p:tav tm="0">
                                          <p:val>
                                            <p:strVal val="#ppt_x"/>
                                          </p:val>
                                        </p:tav>
                                        <p:tav tm="100000">
                                          <p:val>
                                            <p:strVal val="#ppt_x"/>
                                          </p:val>
                                        </p:tav>
                                      </p:tavLst>
                                    </p:anim>
                                    <p:anim calcmode="lin" valueType="num">
                                      <p:cBhvr additive="base">
                                        <p:cTn id="2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問題とは・・・・・</a:t>
            </a:r>
            <a:endParaRPr kumimoji="1" lang="ja-JP" altLang="en-US" dirty="0"/>
          </a:p>
        </p:txBody>
      </p:sp>
      <p:sp>
        <p:nvSpPr>
          <p:cNvPr id="3" name="コンテンツ プレースホルダー 2"/>
          <p:cNvSpPr>
            <a:spLocks noGrp="1"/>
          </p:cNvSpPr>
          <p:nvPr>
            <p:ph sz="quarter" idx="1"/>
          </p:nvPr>
        </p:nvSpPr>
        <p:spPr>
          <a:xfrm>
            <a:off x="1055440" y="1470660"/>
            <a:ext cx="10705256" cy="4600168"/>
          </a:xfrm>
        </p:spPr>
        <p:txBody>
          <a:bodyPr>
            <a:normAutofit/>
          </a:bodyPr>
          <a:lstStyle/>
          <a:p>
            <a:r>
              <a:rPr lang="ja-JP" altLang="en-US" sz="3600" b="1" dirty="0"/>
              <a:t>「問題」とは理想と現実とのギャップ。</a:t>
            </a:r>
            <a:endParaRPr lang="en-US" altLang="ja-JP" sz="3600" b="1" dirty="0"/>
          </a:p>
          <a:p>
            <a:pPr marL="0" indent="0">
              <a:buNone/>
            </a:pPr>
            <a:r>
              <a:rPr lang="ja-JP" altLang="en-US" sz="3600" b="1" dirty="0"/>
              <a:t>　　　　　　　　↓ </a:t>
            </a:r>
          </a:p>
          <a:p>
            <a:r>
              <a:rPr lang="ja-JP" altLang="en-US" sz="3600" b="1" dirty="0"/>
              <a:t>問題「解決」とは 理想と現実のギャップを埋めること。 </a:t>
            </a:r>
          </a:p>
          <a:p>
            <a:pPr marL="0" indent="0">
              <a:buNone/>
            </a:pPr>
            <a:r>
              <a:rPr lang="ja-JP" altLang="en-US" sz="3600" b="1" dirty="0"/>
              <a:t>　　　　　　　　↓</a:t>
            </a:r>
          </a:p>
          <a:p>
            <a:r>
              <a:rPr lang="ja-JP" altLang="en-US" sz="3600" b="1" dirty="0"/>
              <a:t>まずは、「理想」と「現実」を 明確化しよう！！ </a:t>
            </a:r>
          </a:p>
        </p:txBody>
      </p:sp>
      <p:sp>
        <p:nvSpPr>
          <p:cNvPr id="4" name="吹き出し: 角を丸めた四角形 3">
            <a:extLst>
              <a:ext uri="{FF2B5EF4-FFF2-40B4-BE49-F238E27FC236}">
                <a16:creationId xmlns:a16="http://schemas.microsoft.com/office/drawing/2014/main" id="{F7A53593-9BF6-429B-8937-AE915456FBE4}"/>
              </a:ext>
            </a:extLst>
          </p:cNvPr>
          <p:cNvSpPr/>
          <p:nvPr/>
        </p:nvSpPr>
        <p:spPr>
          <a:xfrm>
            <a:off x="4727848" y="5128944"/>
            <a:ext cx="5972294" cy="1269544"/>
          </a:xfrm>
          <a:prstGeom prst="wedgeRoundRectCallout">
            <a:avLst>
              <a:gd name="adj1" fmla="val -54614"/>
              <a:gd name="adj2" fmla="val 2976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t>自分の問題を</a:t>
            </a:r>
            <a:endParaRPr lang="en-US" altLang="ja-JP" sz="3600" dirty="0"/>
          </a:p>
          <a:p>
            <a:pPr algn="ctr"/>
            <a:r>
              <a:rPr lang="ja-JP" altLang="en-US" sz="3600" dirty="0"/>
              <a:t>ワークシートにメモしよう！</a:t>
            </a:r>
          </a:p>
        </p:txBody>
      </p:sp>
      <p:sp>
        <p:nvSpPr>
          <p:cNvPr id="5" name="スライド番号プレースホルダー 4">
            <a:extLst>
              <a:ext uri="{FF2B5EF4-FFF2-40B4-BE49-F238E27FC236}">
                <a16:creationId xmlns:a16="http://schemas.microsoft.com/office/drawing/2014/main" id="{2A1776C0-6699-4FAB-B323-B30B198A3406}"/>
              </a:ext>
            </a:extLst>
          </p:cNvPr>
          <p:cNvSpPr>
            <a:spLocks noGrp="1"/>
          </p:cNvSpPr>
          <p:nvPr>
            <p:ph type="sldNum" sz="quarter" idx="12"/>
          </p:nvPr>
        </p:nvSpPr>
        <p:spPr/>
        <p:txBody>
          <a:bodyPr/>
          <a:lstStyle/>
          <a:p>
            <a:fld id="{4728854F-8D2A-4EBF-8513-176241C2FAD2}" type="slidenum">
              <a:rPr kumimoji="1" lang="ja-JP" altLang="en-US" smtClean="0"/>
              <a:pPr/>
              <a:t>5</a:t>
            </a:fld>
            <a:endParaRPr kumimoji="1" lang="ja-JP" altLang="en-US"/>
          </a:p>
        </p:txBody>
      </p:sp>
    </p:spTree>
    <p:extLst>
      <p:ext uri="{BB962C8B-B14F-4D97-AF65-F5344CB8AC3E}">
        <p14:creationId xmlns:p14="http://schemas.microsoft.com/office/powerpoint/2010/main" val="2019890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理想と現実の明確化</a:t>
            </a:r>
          </a:p>
        </p:txBody>
      </p:sp>
      <p:sp>
        <p:nvSpPr>
          <p:cNvPr id="3" name="コンテンツ プレースホルダー 2"/>
          <p:cNvSpPr>
            <a:spLocks noGrp="1"/>
          </p:cNvSpPr>
          <p:nvPr>
            <p:ph sz="quarter" idx="1"/>
          </p:nvPr>
        </p:nvSpPr>
        <p:spPr/>
        <p:txBody>
          <a:bodyPr/>
          <a:lstStyle/>
          <a:p>
            <a:pPr marL="0" indent="0">
              <a:buNone/>
            </a:pPr>
            <a:r>
              <a:rPr lang="ja-JP" altLang="en-US" sz="3200" dirty="0">
                <a:solidFill>
                  <a:srgbClr val="FF0000"/>
                </a:solidFill>
              </a:rPr>
              <a:t> 「成績が悪い」 </a:t>
            </a:r>
          </a:p>
          <a:p>
            <a:r>
              <a:rPr lang="ja-JP" altLang="en-US" dirty="0"/>
              <a:t>「理想」は？ 「現実」は？ </a:t>
            </a:r>
          </a:p>
          <a:p>
            <a:r>
              <a:rPr lang="ja-JP" altLang="en-US" dirty="0"/>
              <a:t>「理想」と「現実」を明確化しないと、どう解決するのかわからない </a:t>
            </a:r>
          </a:p>
          <a:p>
            <a:r>
              <a:rPr lang="ja-JP" altLang="en-US" dirty="0"/>
              <a:t>「テストで７０点取りたいが、今は４０点しか取れていない」など、「理想」や「現実」をより具体的にする </a:t>
            </a:r>
            <a:endParaRPr lang="en-US" altLang="ja-JP" dirty="0"/>
          </a:p>
          <a:p>
            <a:r>
              <a:rPr lang="ja-JP" altLang="en-US" dirty="0"/>
              <a:t>何の教科が悪いとか、どこの単元がわからないとか、問題点を焦点化し具体的にした方が解決の糸口がつかめる</a:t>
            </a:r>
          </a:p>
          <a:p>
            <a:endParaRPr kumimoji="1" lang="ja-JP" altLang="en-US" dirty="0"/>
          </a:p>
        </p:txBody>
      </p:sp>
      <p:sp>
        <p:nvSpPr>
          <p:cNvPr id="4" name="四角形: 角を丸くする 3">
            <a:extLst>
              <a:ext uri="{FF2B5EF4-FFF2-40B4-BE49-F238E27FC236}">
                <a16:creationId xmlns:a16="http://schemas.microsoft.com/office/drawing/2014/main" id="{4A45F205-AAD0-4BA4-87A1-6B1AD4AE2E2F}"/>
              </a:ext>
            </a:extLst>
          </p:cNvPr>
          <p:cNvSpPr/>
          <p:nvPr/>
        </p:nvSpPr>
        <p:spPr>
          <a:xfrm>
            <a:off x="2315580" y="5373216"/>
            <a:ext cx="7560840"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00" dirty="0">
                <a:solidFill>
                  <a:srgbClr val="FF0000"/>
                </a:solidFill>
              </a:rPr>
              <a:t>重要</a:t>
            </a:r>
            <a:r>
              <a:rPr lang="ja-JP" altLang="en-US" sz="4000" dirty="0"/>
              <a:t>：問題点の具体化・焦点化</a:t>
            </a:r>
          </a:p>
        </p:txBody>
      </p:sp>
      <p:sp>
        <p:nvSpPr>
          <p:cNvPr id="5" name="スライド番号プレースホルダー 4">
            <a:extLst>
              <a:ext uri="{FF2B5EF4-FFF2-40B4-BE49-F238E27FC236}">
                <a16:creationId xmlns:a16="http://schemas.microsoft.com/office/drawing/2014/main" id="{4D839572-C8EA-4E64-9B72-82F0B9604C91}"/>
              </a:ext>
            </a:extLst>
          </p:cNvPr>
          <p:cNvSpPr>
            <a:spLocks noGrp="1"/>
          </p:cNvSpPr>
          <p:nvPr>
            <p:ph type="sldNum" sz="quarter" idx="12"/>
          </p:nvPr>
        </p:nvSpPr>
        <p:spPr/>
        <p:txBody>
          <a:bodyPr/>
          <a:lstStyle/>
          <a:p>
            <a:fld id="{4728854F-8D2A-4EBF-8513-176241C2FAD2}" type="slidenum">
              <a:rPr kumimoji="1" lang="ja-JP" altLang="en-US" smtClean="0"/>
              <a:pPr/>
              <a:t>6</a:t>
            </a:fld>
            <a:endParaRPr kumimoji="1" lang="ja-JP" altLang="en-US"/>
          </a:p>
        </p:txBody>
      </p:sp>
    </p:spTree>
    <p:extLst>
      <p:ext uri="{BB962C8B-B14F-4D97-AF65-F5344CB8AC3E}">
        <p14:creationId xmlns:p14="http://schemas.microsoft.com/office/powerpoint/2010/main" val="8813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br>
              <a:rPr lang="ja-JP" altLang="en-US" dirty="0"/>
            </a:br>
            <a:r>
              <a:rPr lang="ja-JP" altLang="en-US" sz="4400" dirty="0"/>
              <a:t>問題点の具体化・焦点化の必要性</a:t>
            </a:r>
            <a:endParaRPr kumimoji="1" lang="ja-JP" altLang="en-US" dirty="0"/>
          </a:p>
        </p:txBody>
      </p:sp>
      <p:sp>
        <p:nvSpPr>
          <p:cNvPr id="3" name="コンテンツ プレースホルダー 2"/>
          <p:cNvSpPr>
            <a:spLocks noGrp="1"/>
          </p:cNvSpPr>
          <p:nvPr>
            <p:ph sz="quarter" idx="1"/>
          </p:nvPr>
        </p:nvSpPr>
        <p:spPr/>
        <p:txBody>
          <a:bodyPr/>
          <a:lstStyle/>
          <a:p>
            <a:pPr marL="0" indent="0">
              <a:buNone/>
            </a:pPr>
            <a:r>
              <a:rPr lang="ja-JP" altLang="en-US" sz="2800" b="1" dirty="0"/>
              <a:t>☆やみくもな問題解決</a:t>
            </a:r>
            <a:endParaRPr lang="en-US" altLang="ja-JP" sz="2800" b="1" dirty="0"/>
          </a:p>
          <a:p>
            <a:r>
              <a:rPr lang="ja-JP" altLang="en-US" dirty="0"/>
              <a:t> 「問題」が抽象的 </a:t>
            </a:r>
          </a:p>
          <a:p>
            <a:r>
              <a:rPr lang="ja-JP" altLang="en-US" dirty="0"/>
              <a:t> 具体的な目標がない </a:t>
            </a:r>
          </a:p>
          <a:p>
            <a:r>
              <a:rPr lang="ja-JP" altLang="en-US" dirty="0"/>
              <a:t> 「思いつき」で行動 </a:t>
            </a:r>
          </a:p>
          <a:p>
            <a:r>
              <a:rPr lang="ja-JP" altLang="en-US" dirty="0"/>
              <a:t> とにかく「がんばる」だけ </a:t>
            </a:r>
            <a:endParaRPr lang="en-US" altLang="ja-JP" dirty="0"/>
          </a:p>
          <a:p>
            <a:pPr marL="0" indent="0">
              <a:buNone/>
            </a:pPr>
            <a:r>
              <a:rPr lang="ja-JP" altLang="en-US" b="1" dirty="0"/>
              <a:t>☆良い問題解決 </a:t>
            </a:r>
            <a:endParaRPr lang="en-US" altLang="ja-JP" b="1" dirty="0"/>
          </a:p>
          <a:p>
            <a:r>
              <a:rPr lang="ja-JP" altLang="en-US" dirty="0"/>
              <a:t>・問題の具体化と、具体的な目標設定 </a:t>
            </a:r>
            <a:endParaRPr lang="en-US" altLang="ja-JP" dirty="0"/>
          </a:p>
          <a:p>
            <a:r>
              <a:rPr lang="ja-JP" altLang="en-US" dirty="0"/>
              <a:t>・原因特定のための仮説</a:t>
            </a:r>
            <a:endParaRPr lang="en-US" altLang="ja-JP" dirty="0"/>
          </a:p>
          <a:p>
            <a:r>
              <a:rPr lang="ja-JP" altLang="en-US" dirty="0"/>
              <a:t>・調査分析 ・解決方法の検討と決定 </a:t>
            </a:r>
            <a:endParaRPr lang="en-US" altLang="ja-JP" dirty="0"/>
          </a:p>
          <a:p>
            <a:r>
              <a:rPr lang="ja-JP" altLang="en-US" dirty="0"/>
              <a:t>・さまざまなフレームワーク等の手法を利用 </a:t>
            </a:r>
            <a:endParaRPr kumimoji="1" lang="ja-JP" altLang="en-US" dirty="0"/>
          </a:p>
        </p:txBody>
      </p:sp>
      <p:sp>
        <p:nvSpPr>
          <p:cNvPr id="4" name="スライド番号プレースホルダー 3">
            <a:extLst>
              <a:ext uri="{FF2B5EF4-FFF2-40B4-BE49-F238E27FC236}">
                <a16:creationId xmlns:a16="http://schemas.microsoft.com/office/drawing/2014/main" id="{356A52A5-A1F7-438B-A35F-742FC5C75BB5}"/>
              </a:ext>
            </a:extLst>
          </p:cNvPr>
          <p:cNvSpPr>
            <a:spLocks noGrp="1"/>
          </p:cNvSpPr>
          <p:nvPr>
            <p:ph type="sldNum" sz="quarter" idx="12"/>
          </p:nvPr>
        </p:nvSpPr>
        <p:spPr/>
        <p:txBody>
          <a:bodyPr/>
          <a:lstStyle/>
          <a:p>
            <a:fld id="{4728854F-8D2A-4EBF-8513-176241C2FAD2}" type="slidenum">
              <a:rPr kumimoji="1" lang="ja-JP" altLang="en-US" smtClean="0"/>
              <a:pPr/>
              <a:t>7</a:t>
            </a:fld>
            <a:endParaRPr kumimoji="1" lang="ja-JP" altLang="en-US"/>
          </a:p>
        </p:txBody>
      </p:sp>
    </p:spTree>
    <p:extLst>
      <p:ext uri="{BB962C8B-B14F-4D97-AF65-F5344CB8AC3E}">
        <p14:creationId xmlns:p14="http://schemas.microsoft.com/office/powerpoint/2010/main" val="3545158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ブレーンストーミング</a:t>
            </a:r>
          </a:p>
        </p:txBody>
      </p:sp>
      <p:sp>
        <p:nvSpPr>
          <p:cNvPr id="3" name="コンテンツ プレースホルダー 2"/>
          <p:cNvSpPr>
            <a:spLocks noGrp="1"/>
          </p:cNvSpPr>
          <p:nvPr>
            <p:ph sz="quarter" idx="1"/>
          </p:nvPr>
        </p:nvSpPr>
        <p:spPr/>
        <p:txBody>
          <a:bodyPr/>
          <a:lstStyle/>
          <a:p>
            <a:r>
              <a:rPr kumimoji="1" lang="ja-JP" altLang="en-US" dirty="0"/>
              <a:t>質より量</a:t>
            </a:r>
            <a:endParaRPr kumimoji="1" lang="en-US" altLang="ja-JP" dirty="0"/>
          </a:p>
          <a:p>
            <a:pPr lvl="1"/>
            <a:r>
              <a:rPr lang="ja-JP" altLang="en-US" dirty="0"/>
              <a:t>とにかく多くのアイデアを。「かっこいい」や「おしゃれ」「おもしろい」にこだわってはいけない。</a:t>
            </a:r>
            <a:endParaRPr lang="en-US" altLang="ja-JP" dirty="0"/>
          </a:p>
          <a:p>
            <a:r>
              <a:rPr lang="ja-JP" altLang="en-US" dirty="0"/>
              <a:t>自由気まま</a:t>
            </a:r>
            <a:endParaRPr lang="en-US" altLang="ja-JP" dirty="0"/>
          </a:p>
          <a:p>
            <a:pPr lvl="1"/>
            <a:r>
              <a:rPr lang="ja-JP" altLang="en-US" dirty="0"/>
              <a:t>独特なアイデア歓迎、「思いつき」で</a:t>
            </a:r>
            <a:endParaRPr lang="en-US" altLang="ja-JP" dirty="0"/>
          </a:p>
          <a:p>
            <a:r>
              <a:rPr lang="ja-JP" altLang="en-US" dirty="0"/>
              <a:t>便乗の奨励</a:t>
            </a:r>
            <a:endParaRPr lang="en-US" altLang="ja-JP" dirty="0"/>
          </a:p>
          <a:p>
            <a:pPr lvl="1"/>
            <a:r>
              <a:rPr lang="ja-JP" altLang="en-US" dirty="0"/>
              <a:t>アイデアどうしのつながりで、新たなアイデアが出てくることも多い。他人の意見に便乗し、それを利用発展させて良い</a:t>
            </a:r>
            <a:endParaRPr lang="en-US" altLang="ja-JP" dirty="0"/>
          </a:p>
          <a:p>
            <a:r>
              <a:rPr lang="ja-JP" altLang="en-US" dirty="0"/>
              <a:t>批判の禁止</a:t>
            </a:r>
            <a:endParaRPr lang="en-US" altLang="ja-JP" dirty="0"/>
          </a:p>
          <a:p>
            <a:pPr lvl="1"/>
            <a:r>
              <a:rPr lang="ja-JP" altLang="en-US" dirty="0"/>
              <a:t>他人の意見は「良い」「悪い」ともに一切しない。「なにそれー」</a:t>
            </a:r>
            <a:endParaRPr lang="en-US" altLang="ja-JP" dirty="0"/>
          </a:p>
          <a:p>
            <a:pPr lvl="1"/>
            <a:r>
              <a:rPr lang="ja-JP" altLang="en-US" dirty="0"/>
              <a:t>「いいな」なども禁止</a:t>
            </a:r>
            <a:endParaRPr lang="en-US" altLang="ja-JP" dirty="0"/>
          </a:p>
        </p:txBody>
      </p:sp>
      <p:sp>
        <p:nvSpPr>
          <p:cNvPr id="4" name="スライド番号プレースホルダー 3">
            <a:extLst>
              <a:ext uri="{FF2B5EF4-FFF2-40B4-BE49-F238E27FC236}">
                <a16:creationId xmlns:a16="http://schemas.microsoft.com/office/drawing/2014/main" id="{E9339BF6-F2FF-4E21-B2EE-2FA02FA71A23}"/>
              </a:ext>
            </a:extLst>
          </p:cNvPr>
          <p:cNvSpPr>
            <a:spLocks noGrp="1"/>
          </p:cNvSpPr>
          <p:nvPr>
            <p:ph type="sldNum" sz="quarter" idx="12"/>
          </p:nvPr>
        </p:nvSpPr>
        <p:spPr/>
        <p:txBody>
          <a:bodyPr/>
          <a:lstStyle/>
          <a:p>
            <a:fld id="{4728854F-8D2A-4EBF-8513-176241C2FAD2}" type="slidenum">
              <a:rPr kumimoji="1" lang="ja-JP" altLang="en-US" smtClean="0"/>
              <a:pPr/>
              <a:t>8</a:t>
            </a:fld>
            <a:endParaRPr kumimoji="1" lang="ja-JP" altLang="en-US"/>
          </a:p>
        </p:txBody>
      </p:sp>
    </p:spTree>
    <p:extLst>
      <p:ext uri="{BB962C8B-B14F-4D97-AF65-F5344CB8AC3E}">
        <p14:creationId xmlns:p14="http://schemas.microsoft.com/office/powerpoint/2010/main" val="672645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封筒の使い道・・・</a:t>
            </a:r>
          </a:p>
        </p:txBody>
      </p:sp>
      <p:sp>
        <p:nvSpPr>
          <p:cNvPr id="4" name="テキスト ボックス 3"/>
          <p:cNvSpPr txBox="1"/>
          <p:nvPr/>
        </p:nvSpPr>
        <p:spPr>
          <a:xfrm>
            <a:off x="2135560" y="1311152"/>
            <a:ext cx="2529860" cy="461665"/>
          </a:xfrm>
          <a:prstGeom prst="rect">
            <a:avLst/>
          </a:prstGeom>
          <a:noFill/>
        </p:spPr>
        <p:txBody>
          <a:bodyPr wrap="none" rtlCol="0">
            <a:spAutoFit/>
          </a:bodyPr>
          <a:lstStyle/>
          <a:p>
            <a:r>
              <a:rPr lang="ja-JP" altLang="en-US" sz="2400" dirty="0"/>
              <a:t>書類を入れて送る</a:t>
            </a:r>
          </a:p>
        </p:txBody>
      </p:sp>
      <p:sp>
        <p:nvSpPr>
          <p:cNvPr id="5" name="テキスト ボックス 4"/>
          <p:cNvSpPr txBox="1"/>
          <p:nvPr/>
        </p:nvSpPr>
        <p:spPr>
          <a:xfrm>
            <a:off x="2135560" y="1815208"/>
            <a:ext cx="2571538" cy="461665"/>
          </a:xfrm>
          <a:prstGeom prst="rect">
            <a:avLst/>
          </a:prstGeom>
          <a:noFill/>
        </p:spPr>
        <p:txBody>
          <a:bodyPr wrap="none" rtlCol="0">
            <a:spAutoFit/>
          </a:bodyPr>
          <a:lstStyle/>
          <a:p>
            <a:r>
              <a:rPr lang="ja-JP" altLang="en-US" sz="2400" dirty="0"/>
              <a:t>書類を入れて保管</a:t>
            </a:r>
          </a:p>
        </p:txBody>
      </p:sp>
      <p:sp>
        <p:nvSpPr>
          <p:cNvPr id="6" name="テキスト ボックス 5"/>
          <p:cNvSpPr txBox="1"/>
          <p:nvPr/>
        </p:nvSpPr>
        <p:spPr>
          <a:xfrm>
            <a:off x="6383850" y="2397099"/>
            <a:ext cx="2231701" cy="461665"/>
          </a:xfrm>
          <a:prstGeom prst="rect">
            <a:avLst/>
          </a:prstGeom>
          <a:noFill/>
        </p:spPr>
        <p:txBody>
          <a:bodyPr wrap="none" rtlCol="0">
            <a:spAutoFit/>
          </a:bodyPr>
          <a:lstStyle/>
          <a:p>
            <a:r>
              <a:rPr lang="ja-JP" altLang="en-US" sz="2400" dirty="0"/>
              <a:t>折って飛行機に</a:t>
            </a:r>
          </a:p>
        </p:txBody>
      </p:sp>
      <p:sp>
        <p:nvSpPr>
          <p:cNvPr id="7" name="テキスト ボックス 6"/>
          <p:cNvSpPr txBox="1"/>
          <p:nvPr/>
        </p:nvSpPr>
        <p:spPr>
          <a:xfrm>
            <a:off x="6023993" y="4695528"/>
            <a:ext cx="2161169" cy="461665"/>
          </a:xfrm>
          <a:prstGeom prst="rect">
            <a:avLst/>
          </a:prstGeom>
          <a:noFill/>
        </p:spPr>
        <p:txBody>
          <a:bodyPr wrap="none" rtlCol="0">
            <a:spAutoFit/>
          </a:bodyPr>
          <a:lstStyle/>
          <a:p>
            <a:r>
              <a:rPr lang="ja-JP" altLang="en-US" sz="2400" dirty="0"/>
              <a:t>燃やして暖まる</a:t>
            </a:r>
          </a:p>
        </p:txBody>
      </p:sp>
      <p:sp>
        <p:nvSpPr>
          <p:cNvPr id="8" name="テキスト ボックス 7"/>
          <p:cNvSpPr txBox="1"/>
          <p:nvPr/>
        </p:nvSpPr>
        <p:spPr>
          <a:xfrm>
            <a:off x="2391112" y="5055568"/>
            <a:ext cx="683200" cy="461665"/>
          </a:xfrm>
          <a:prstGeom prst="rect">
            <a:avLst/>
          </a:prstGeom>
          <a:noFill/>
        </p:spPr>
        <p:txBody>
          <a:bodyPr wrap="none" rtlCol="0">
            <a:spAutoFit/>
          </a:bodyPr>
          <a:lstStyle/>
          <a:p>
            <a:r>
              <a:rPr lang="ja-JP" altLang="en-US" sz="2400" dirty="0"/>
              <a:t>メモ</a:t>
            </a:r>
          </a:p>
        </p:txBody>
      </p:sp>
      <p:sp>
        <p:nvSpPr>
          <p:cNvPr id="10" name="テキスト ボックス 9"/>
          <p:cNvSpPr txBox="1"/>
          <p:nvPr/>
        </p:nvSpPr>
        <p:spPr>
          <a:xfrm>
            <a:off x="2207568" y="3111352"/>
            <a:ext cx="1050288" cy="461665"/>
          </a:xfrm>
          <a:prstGeom prst="rect">
            <a:avLst/>
          </a:prstGeom>
          <a:noFill/>
        </p:spPr>
        <p:txBody>
          <a:bodyPr wrap="none" rtlCol="0">
            <a:spAutoFit/>
          </a:bodyPr>
          <a:lstStyle/>
          <a:p>
            <a:r>
              <a:rPr lang="ja-JP" altLang="en-US" sz="2400" dirty="0"/>
              <a:t>日よけ</a:t>
            </a:r>
          </a:p>
        </p:txBody>
      </p:sp>
      <p:sp>
        <p:nvSpPr>
          <p:cNvPr id="11" name="テキスト ボックス 10"/>
          <p:cNvSpPr txBox="1"/>
          <p:nvPr/>
        </p:nvSpPr>
        <p:spPr>
          <a:xfrm>
            <a:off x="5630151" y="1815207"/>
            <a:ext cx="4192173" cy="461665"/>
          </a:xfrm>
          <a:prstGeom prst="rect">
            <a:avLst/>
          </a:prstGeom>
          <a:noFill/>
        </p:spPr>
        <p:txBody>
          <a:bodyPr wrap="none" rtlCol="0">
            <a:spAutoFit/>
          </a:bodyPr>
          <a:lstStyle/>
          <a:p>
            <a:r>
              <a:rPr lang="ja-JP" altLang="en-US" sz="2400" dirty="0"/>
              <a:t>目の穴をあけて、かぶって覆面</a:t>
            </a:r>
          </a:p>
        </p:txBody>
      </p:sp>
      <p:sp>
        <p:nvSpPr>
          <p:cNvPr id="12" name="テキスト ボックス 11"/>
          <p:cNvSpPr txBox="1"/>
          <p:nvPr/>
        </p:nvSpPr>
        <p:spPr>
          <a:xfrm>
            <a:off x="5879977" y="3645025"/>
            <a:ext cx="45719" cy="461665"/>
          </a:xfrm>
          <a:prstGeom prst="rect">
            <a:avLst/>
          </a:prstGeom>
          <a:noFill/>
        </p:spPr>
        <p:txBody>
          <a:bodyPr wrap="square" rtlCol="0">
            <a:spAutoFit/>
          </a:bodyPr>
          <a:lstStyle/>
          <a:p>
            <a:endParaRPr lang="ja-JP" altLang="en-US" sz="2400" dirty="0"/>
          </a:p>
        </p:txBody>
      </p:sp>
      <p:sp>
        <p:nvSpPr>
          <p:cNvPr id="13" name="テキスト ボックス 12"/>
          <p:cNvSpPr txBox="1"/>
          <p:nvPr/>
        </p:nvSpPr>
        <p:spPr>
          <a:xfrm>
            <a:off x="5303913" y="3520429"/>
            <a:ext cx="1029449" cy="461665"/>
          </a:xfrm>
          <a:prstGeom prst="rect">
            <a:avLst/>
          </a:prstGeom>
          <a:noFill/>
        </p:spPr>
        <p:txBody>
          <a:bodyPr wrap="none" rtlCol="0">
            <a:spAutoFit/>
          </a:bodyPr>
          <a:lstStyle/>
          <a:p>
            <a:r>
              <a:rPr lang="ja-JP" altLang="en-US" sz="2400" dirty="0"/>
              <a:t>折り紙</a:t>
            </a:r>
          </a:p>
        </p:txBody>
      </p:sp>
      <p:sp>
        <p:nvSpPr>
          <p:cNvPr id="14" name="テキスト ボックス 13"/>
          <p:cNvSpPr txBox="1"/>
          <p:nvPr/>
        </p:nvSpPr>
        <p:spPr>
          <a:xfrm>
            <a:off x="3909604" y="4523929"/>
            <a:ext cx="1244251" cy="461665"/>
          </a:xfrm>
          <a:prstGeom prst="rect">
            <a:avLst/>
          </a:prstGeom>
          <a:noFill/>
        </p:spPr>
        <p:txBody>
          <a:bodyPr wrap="none" rtlCol="0">
            <a:spAutoFit/>
          </a:bodyPr>
          <a:lstStyle/>
          <a:p>
            <a:r>
              <a:rPr lang="ja-JP" altLang="en-US" sz="2400" dirty="0"/>
              <a:t>線を引く</a:t>
            </a:r>
          </a:p>
        </p:txBody>
      </p:sp>
      <p:sp>
        <p:nvSpPr>
          <p:cNvPr id="15" name="テキスト ボックス 14"/>
          <p:cNvSpPr txBox="1"/>
          <p:nvPr/>
        </p:nvSpPr>
        <p:spPr>
          <a:xfrm>
            <a:off x="6356013" y="2954562"/>
            <a:ext cx="2258952" cy="461665"/>
          </a:xfrm>
          <a:prstGeom prst="rect">
            <a:avLst/>
          </a:prstGeom>
          <a:noFill/>
        </p:spPr>
        <p:txBody>
          <a:bodyPr wrap="none" rtlCol="0">
            <a:spAutoFit/>
          </a:bodyPr>
          <a:lstStyle/>
          <a:p>
            <a:r>
              <a:rPr lang="ja-JP" altLang="en-US" sz="2400" dirty="0"/>
              <a:t>丸めてボールに</a:t>
            </a:r>
          </a:p>
        </p:txBody>
      </p:sp>
      <p:sp>
        <p:nvSpPr>
          <p:cNvPr id="16" name="テキスト ボックス 15"/>
          <p:cNvSpPr txBox="1"/>
          <p:nvPr/>
        </p:nvSpPr>
        <p:spPr>
          <a:xfrm>
            <a:off x="2933055" y="3714257"/>
            <a:ext cx="976549" cy="461665"/>
          </a:xfrm>
          <a:prstGeom prst="rect">
            <a:avLst/>
          </a:prstGeom>
          <a:noFill/>
        </p:spPr>
        <p:txBody>
          <a:bodyPr wrap="none" rtlCol="0">
            <a:spAutoFit/>
          </a:bodyPr>
          <a:lstStyle/>
          <a:p>
            <a:r>
              <a:rPr lang="ja-JP" altLang="en-US" sz="2400" dirty="0"/>
              <a:t>うちわ</a:t>
            </a:r>
          </a:p>
        </p:txBody>
      </p:sp>
      <p:sp>
        <p:nvSpPr>
          <p:cNvPr id="17" name="テキスト ボックス 16"/>
          <p:cNvSpPr txBox="1"/>
          <p:nvPr/>
        </p:nvSpPr>
        <p:spPr>
          <a:xfrm>
            <a:off x="3400491" y="2276872"/>
            <a:ext cx="971741" cy="461665"/>
          </a:xfrm>
          <a:prstGeom prst="rect">
            <a:avLst/>
          </a:prstGeom>
          <a:noFill/>
        </p:spPr>
        <p:txBody>
          <a:bodyPr wrap="none" rtlCol="0">
            <a:spAutoFit/>
          </a:bodyPr>
          <a:lstStyle/>
          <a:p>
            <a:r>
              <a:rPr lang="ja-JP" altLang="en-US" sz="2400" dirty="0"/>
              <a:t>ゴミ箱</a:t>
            </a:r>
          </a:p>
        </p:txBody>
      </p:sp>
      <p:sp>
        <p:nvSpPr>
          <p:cNvPr id="18" name="テキスト ボックス 17"/>
          <p:cNvSpPr txBox="1"/>
          <p:nvPr/>
        </p:nvSpPr>
        <p:spPr>
          <a:xfrm>
            <a:off x="4899090" y="5517233"/>
            <a:ext cx="1239442" cy="461665"/>
          </a:xfrm>
          <a:prstGeom prst="rect">
            <a:avLst/>
          </a:prstGeom>
          <a:noFill/>
        </p:spPr>
        <p:txBody>
          <a:bodyPr wrap="none" rtlCol="0">
            <a:spAutoFit/>
          </a:bodyPr>
          <a:lstStyle/>
          <a:p>
            <a:r>
              <a:rPr lang="ja-JP" altLang="en-US" sz="2400" dirty="0"/>
              <a:t>メガホン</a:t>
            </a:r>
          </a:p>
        </p:txBody>
      </p:sp>
      <p:sp>
        <p:nvSpPr>
          <p:cNvPr id="19" name="テキスト ボックス 18"/>
          <p:cNvSpPr txBox="1"/>
          <p:nvPr/>
        </p:nvSpPr>
        <p:spPr>
          <a:xfrm>
            <a:off x="5591944" y="1296732"/>
            <a:ext cx="3416320" cy="461665"/>
          </a:xfrm>
          <a:prstGeom prst="rect">
            <a:avLst/>
          </a:prstGeom>
          <a:noFill/>
        </p:spPr>
        <p:txBody>
          <a:bodyPr wrap="none" rtlCol="0">
            <a:spAutoFit/>
          </a:bodyPr>
          <a:lstStyle/>
          <a:p>
            <a:r>
              <a:rPr lang="ja-JP" altLang="en-US" sz="2400" dirty="0"/>
              <a:t>筒にしてチャンバラごっこ</a:t>
            </a:r>
          </a:p>
        </p:txBody>
      </p:sp>
      <p:sp>
        <p:nvSpPr>
          <p:cNvPr id="20" name="テキスト ボックス 19"/>
          <p:cNvSpPr txBox="1"/>
          <p:nvPr/>
        </p:nvSpPr>
        <p:spPr>
          <a:xfrm>
            <a:off x="3382328" y="2838612"/>
            <a:ext cx="1516762" cy="461665"/>
          </a:xfrm>
          <a:prstGeom prst="rect">
            <a:avLst/>
          </a:prstGeom>
          <a:noFill/>
        </p:spPr>
        <p:txBody>
          <a:bodyPr wrap="none" rtlCol="0">
            <a:spAutoFit/>
          </a:bodyPr>
          <a:lstStyle/>
          <a:p>
            <a:r>
              <a:rPr lang="ja-JP" altLang="en-US" sz="2400" dirty="0"/>
              <a:t>簡易トイレ</a:t>
            </a:r>
          </a:p>
        </p:txBody>
      </p:sp>
      <p:sp>
        <p:nvSpPr>
          <p:cNvPr id="22" name="テキスト ボックス 21"/>
          <p:cNvSpPr txBox="1"/>
          <p:nvPr/>
        </p:nvSpPr>
        <p:spPr>
          <a:xfrm>
            <a:off x="7176121" y="3831432"/>
            <a:ext cx="2826415" cy="461665"/>
          </a:xfrm>
          <a:prstGeom prst="rect">
            <a:avLst/>
          </a:prstGeom>
          <a:noFill/>
        </p:spPr>
        <p:txBody>
          <a:bodyPr wrap="none" rtlCol="0">
            <a:spAutoFit/>
          </a:bodyPr>
          <a:lstStyle/>
          <a:p>
            <a:r>
              <a:rPr lang="ja-JP" altLang="en-US" sz="2400" dirty="0"/>
              <a:t>空気を入れてパーン</a:t>
            </a:r>
          </a:p>
        </p:txBody>
      </p:sp>
      <p:sp>
        <p:nvSpPr>
          <p:cNvPr id="3" name="スライド番号プレースホルダー 2">
            <a:extLst>
              <a:ext uri="{FF2B5EF4-FFF2-40B4-BE49-F238E27FC236}">
                <a16:creationId xmlns:a16="http://schemas.microsoft.com/office/drawing/2014/main" id="{E7D5595E-F21D-4745-9F6F-EC2243E58084}"/>
              </a:ext>
            </a:extLst>
          </p:cNvPr>
          <p:cNvSpPr>
            <a:spLocks noGrp="1"/>
          </p:cNvSpPr>
          <p:nvPr>
            <p:ph type="sldNum" sz="quarter" idx="12"/>
          </p:nvPr>
        </p:nvSpPr>
        <p:spPr/>
        <p:txBody>
          <a:bodyPr/>
          <a:lstStyle/>
          <a:p>
            <a:fld id="{4728854F-8D2A-4EBF-8513-176241C2FAD2}" type="slidenum">
              <a:rPr kumimoji="1" lang="ja-JP" altLang="en-US" smtClean="0"/>
              <a:pPr/>
              <a:t>9</a:t>
            </a:fld>
            <a:endParaRPr kumimoji="1" lang="ja-JP" altLang="en-US"/>
          </a:p>
        </p:txBody>
      </p:sp>
    </p:spTree>
    <p:extLst>
      <p:ext uri="{BB962C8B-B14F-4D97-AF65-F5344CB8AC3E}">
        <p14:creationId xmlns:p14="http://schemas.microsoft.com/office/powerpoint/2010/main" val="1204264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fade">
                                      <p:cBhvr>
                                        <p:cTn id="44" dur="500"/>
                                        <p:tgtEl>
                                          <p:spTgt spid="18"/>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fade">
                                      <p:cBhvr>
                                        <p:cTn id="49" dur="500"/>
                                        <p:tgtEl>
                                          <p:spTgt spid="14"/>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fade">
                                      <p:cBhvr>
                                        <p:cTn id="54" dur="5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9"/>
                                        </p:tgtEl>
                                        <p:attrNameLst>
                                          <p:attrName>style.visibility</p:attrName>
                                        </p:attrNameLst>
                                      </p:cBhvr>
                                      <p:to>
                                        <p:strVal val="visible"/>
                                      </p:to>
                                    </p:set>
                                    <p:anim calcmode="lin" valueType="num">
                                      <p:cBhvr additive="base">
                                        <p:cTn id="65" dur="500" fill="hold"/>
                                        <p:tgtEl>
                                          <p:spTgt spid="19"/>
                                        </p:tgtEl>
                                        <p:attrNameLst>
                                          <p:attrName>ppt_x</p:attrName>
                                        </p:attrNameLst>
                                      </p:cBhvr>
                                      <p:tavLst>
                                        <p:tav tm="0">
                                          <p:val>
                                            <p:strVal val="#ppt_x"/>
                                          </p:val>
                                        </p:tav>
                                        <p:tav tm="100000">
                                          <p:val>
                                            <p:strVal val="#ppt_x"/>
                                          </p:val>
                                        </p:tav>
                                      </p:tavLst>
                                    </p:anim>
                                    <p:anim calcmode="lin" valueType="num">
                                      <p:cBhvr additive="base">
                                        <p:cTn id="6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fade">
                                      <p:cBhvr>
                                        <p:cTn id="71" dur="500"/>
                                        <p:tgtEl>
                                          <p:spTgt spid="6"/>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22"/>
                                        </p:tgtEl>
                                        <p:attrNameLst>
                                          <p:attrName>style.visibility</p:attrName>
                                        </p:attrNameLst>
                                      </p:cBhvr>
                                      <p:to>
                                        <p:strVal val="visible"/>
                                      </p:to>
                                    </p:set>
                                    <p:animEffect transition="in" filter="fade">
                                      <p:cBhvr>
                                        <p:cTn id="76" dur="500"/>
                                        <p:tgtEl>
                                          <p:spTgt spid="22"/>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20"/>
                                        </p:tgtEl>
                                        <p:attrNameLst>
                                          <p:attrName>style.visibility</p:attrName>
                                        </p:attrNameLst>
                                      </p:cBhvr>
                                      <p:to>
                                        <p:strVal val="visible"/>
                                      </p:to>
                                    </p:set>
                                    <p:animEffect transition="in" filter="fade">
                                      <p:cBhvr>
                                        <p:cTn id="81" dur="500"/>
                                        <p:tgtEl>
                                          <p:spTgt spid="20"/>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17"/>
                                        </p:tgtEl>
                                        <p:attrNameLst>
                                          <p:attrName>style.visibility</p:attrName>
                                        </p:attrNameLst>
                                      </p:cBhvr>
                                      <p:to>
                                        <p:strVal val="visible"/>
                                      </p:to>
                                    </p:set>
                                    <p:animEffect transition="in" filter="fade">
                                      <p:cBhvr>
                                        <p:cTn id="8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10" grpId="0"/>
      <p:bldP spid="11" grpId="0"/>
      <p:bldP spid="13" grpId="0"/>
      <p:bldP spid="14" grpId="0"/>
      <p:bldP spid="15" grpId="0"/>
      <p:bldP spid="16" grpId="0"/>
      <p:bldP spid="17" grpId="0"/>
      <p:bldP spid="18" grpId="0"/>
      <p:bldP spid="19" grpId="0"/>
      <p:bldP spid="20" grpId="0"/>
      <p:bldP spid="2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960</TotalTime>
  <Words>1434</Words>
  <Application>Microsoft Office PowerPoint</Application>
  <PresentationFormat>ワイド画面</PresentationFormat>
  <Paragraphs>199</Paragraphs>
  <Slides>13</Slides>
  <Notes>11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ＭＳ Ｐゴシック</vt:lpstr>
      <vt:lpstr>Bookman Old Style</vt:lpstr>
      <vt:lpstr>Calibri</vt:lpstr>
      <vt:lpstr>Gill Sans MT</vt:lpstr>
      <vt:lpstr>Wingdings</vt:lpstr>
      <vt:lpstr>Wingdings 3</vt:lpstr>
      <vt:lpstr>アース</vt:lpstr>
      <vt:lpstr>地域が抱える問題</vt:lpstr>
      <vt:lpstr>SW-ingリサーチ　ローカルアクト</vt:lpstr>
      <vt:lpstr>問題解決のための4つのステップ</vt:lpstr>
      <vt:lpstr>①問題の発見</vt:lpstr>
      <vt:lpstr>問題とは・・・・・</vt:lpstr>
      <vt:lpstr>理想と現実の明確化</vt:lpstr>
      <vt:lpstr> 問題点の具体化・焦点化の必要性</vt:lpstr>
      <vt:lpstr>ブレーンストーミング</vt:lpstr>
      <vt:lpstr>封筒の使い道・・・</vt:lpstr>
      <vt:lpstr>鉛筆の使い道（鉛筆に付加機能）</vt:lpstr>
      <vt:lpstr>ブレーンストーミング</vt:lpstr>
      <vt:lpstr>意見の整理（グループ分け）</vt:lpstr>
      <vt:lpstr>意見の整理（分類分け）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問題解決のステップ</dc:title>
  <dc:creator>FJ-USER</dc:creator>
  <cp:lastModifiedBy>板東 潤</cp:lastModifiedBy>
  <cp:revision>54</cp:revision>
  <dcterms:created xsi:type="dcterms:W3CDTF">2014-10-30T02:33:57Z</dcterms:created>
  <dcterms:modified xsi:type="dcterms:W3CDTF">2022-03-11T02:52:27Z</dcterms:modified>
</cp:coreProperties>
</file>