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0" r:id="rId9"/>
    <p:sldId id="264" r:id="rId10"/>
    <p:sldId id="266" r:id="rId11"/>
    <p:sldId id="267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2157" autoAdjust="0"/>
  </p:normalViewPr>
  <p:slideViewPr>
    <p:cSldViewPr snapToGrid="0">
      <p:cViewPr varScale="1">
        <p:scale>
          <a:sx n="45" d="100"/>
          <a:sy n="45" d="100"/>
        </p:scale>
        <p:origin x="1674" y="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C2B6F-D731-4384-880A-CEB5F7090018}" type="datetimeFigureOut">
              <a:rPr kumimoji="1" lang="ja-JP" altLang="en-US" smtClean="0"/>
              <a:t>2021/9/8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21A342-267B-4C3D-822E-CC4FA057AC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0575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それでは、個人で</a:t>
            </a:r>
            <a:r>
              <a:rPr kumimoji="1" lang="en-US" altLang="ja-JP" dirty="0" smtClean="0"/>
              <a:t>2</a:t>
            </a:r>
            <a:r>
              <a:rPr kumimoji="1" lang="ja-JP" altLang="en-US" dirty="0" smtClean="0"/>
              <a:t>分間考えてみましょう。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21A342-267B-4C3D-822E-CC4FA057ACA8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74321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79375" y="739775"/>
            <a:ext cx="6577013" cy="37004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dirty="0" smtClean="0"/>
              <a:t>自身の考えをまとめるだけでなく、シンキングツールが役立つことは実感できましたか。</a:t>
            </a:r>
            <a:endParaRPr kumimoji="1" lang="en-US" altLang="ja-JP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dirty="0" smtClean="0"/>
              <a:t>それでは、本日の振り返りをしてください。</a:t>
            </a:r>
            <a:endParaRPr kumimoji="1" lang="en-US" altLang="ja-JP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F907D0-C50C-4B64-9967-0C4CFEF8DCE6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1335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このようなときはベン図（ヴェン図）を使うと考えやすくなります。ベン図とは、複数の集合の関係や、集合の葉</a:t>
            </a:r>
            <a:r>
              <a:rPr kumimoji="1" lang="ja-JP" altLang="en-US" dirty="0" err="1" smtClean="0"/>
              <a:t>にを</a:t>
            </a:r>
            <a:r>
              <a:rPr kumimoji="1" lang="ja-JP" altLang="en-US" dirty="0" smtClean="0"/>
              <a:t>視覚的に図式化したものです。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それでは、もう一度先ほどの問題を</a:t>
            </a:r>
            <a:r>
              <a:rPr kumimoji="1" lang="en-US" altLang="ja-JP" dirty="0" smtClean="0"/>
              <a:t>2</a:t>
            </a:r>
            <a:r>
              <a:rPr kumimoji="1" lang="ja-JP" altLang="en-US" dirty="0" smtClean="0"/>
              <a:t>分間考えてみてください。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21A342-267B-4C3D-822E-CC4FA057ACA8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5276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それでは答え合わせをします。おかしな文章は（</a:t>
            </a:r>
            <a:r>
              <a:rPr kumimoji="1" lang="en-US" altLang="ja-JP" dirty="0" smtClean="0"/>
              <a:t>a</a:t>
            </a:r>
            <a:r>
              <a:rPr kumimoji="1" lang="ja-JP" altLang="en-US" dirty="0" smtClean="0"/>
              <a:t>）です。正解しましたか。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それではベン図で考えてみましょう。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どうでしょうか。もし納得ができないならこれならどうでしょう。</a:t>
            </a:r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ja-JP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魚類，海の生き物を</a:t>
            </a:r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ABC</a:t>
            </a:r>
            <a:r>
              <a:rPr kumimoji="1" lang="ja-JP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に置き換えてみてください。</a:t>
            </a: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a)  </a:t>
            </a:r>
            <a:r>
              <a:rPr kumimoji="1" lang="ja-JP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すべての</a:t>
            </a:r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</a:t>
            </a:r>
            <a:r>
              <a:rPr kumimoji="1" lang="ja-JP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は</a:t>
            </a:r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</a:t>
            </a:r>
            <a:r>
              <a:rPr kumimoji="1" lang="ja-JP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である。全ての</a:t>
            </a:r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</a:t>
            </a:r>
            <a:r>
              <a:rPr kumimoji="1" lang="ja-JP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は</a:t>
            </a:r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</a:t>
            </a:r>
            <a:r>
              <a:rPr kumimoji="1" lang="ja-JP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である。ゆえにすべての</a:t>
            </a:r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</a:t>
            </a:r>
            <a:r>
              <a:rPr kumimoji="1" lang="ja-JP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は</a:t>
            </a:r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</a:t>
            </a:r>
            <a:r>
              <a:rPr kumimoji="1" lang="ja-JP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である。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21A342-267B-4C3D-822E-CC4FA057ACA8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71127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79375" y="739775"/>
            <a:ext cx="6577013" cy="37004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本日の目標です。</a:t>
            </a:r>
            <a:endParaRPr kumimoji="1" lang="en-US" altLang="ja-JP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前回、問題解決の場合は、問題を絞り込みプロセスに沿って考えることを勉強しましたね。</a:t>
            </a:r>
            <a:endParaRPr kumimoji="1" lang="en-US" altLang="ja-JP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問題を絞り込むときに、シンキングツールを使うとより分かりやすくなるかもしれません。</a:t>
            </a:r>
            <a:endParaRPr kumimoji="1" lang="en-US" altLang="ja-JP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さまざまな場面で活用できるようになってほしいです。</a:t>
            </a:r>
            <a:endParaRPr kumimoji="1" lang="en-US" altLang="ja-JP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F907D0-C50C-4B64-9967-0C4CFEF8DCE6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86698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79375" y="739775"/>
            <a:ext cx="6577013" cy="37004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本日の意識してほしい</a:t>
            </a:r>
            <a:r>
              <a:rPr kumimoji="1" lang="en-US" altLang="ja-JP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SW-</a:t>
            </a:r>
            <a:r>
              <a:rPr kumimoji="1" lang="en-US" altLang="ja-JP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ingSLC</a:t>
            </a:r>
            <a:r>
              <a:rPr kumimoji="1" lang="ja-JP" alt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はこれです。</a:t>
            </a:r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F907D0-C50C-4B64-9967-0C4CFEF8DCE6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15103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79375" y="739775"/>
            <a:ext cx="6577013" cy="37004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それでは、今回はグループでシンキングツールを活用し話し合い、このことについて結論を出してください。</a:t>
            </a:r>
            <a:endParaRPr kumimoji="1" lang="en-US" altLang="ja-JP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では、今から</a:t>
            </a:r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</a:t>
            </a:r>
            <a:r>
              <a:rPr kumimoji="1" lang="ja-JP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人グループに</a:t>
            </a:r>
            <a:r>
              <a:rPr kumimoji="1" lang="ja-JP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なってもらいます。</a:t>
            </a:r>
            <a:endParaRPr kumimoji="1" lang="en-US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ja-JP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付箋</a:t>
            </a:r>
            <a:r>
              <a:rPr kumimoji="1" lang="ja-JP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・</a:t>
            </a:r>
            <a:r>
              <a:rPr kumimoji="1" lang="ja-JP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バタフライチャートを配る</a:t>
            </a:r>
          </a:p>
          <a:p>
            <a:endParaRPr kumimoji="1" lang="en-US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ja-JP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この</a:t>
            </a:r>
            <a:r>
              <a:rPr kumimoji="1" lang="ja-JP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バタフライチャートは両面の意見を比較するためのシンキングツール</a:t>
            </a:r>
            <a:r>
              <a:rPr kumimoji="1" lang="ja-JP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です。</a:t>
            </a:r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ja-JP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グループを半分（</a:t>
            </a:r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</a:t>
            </a:r>
            <a:r>
              <a:rPr kumimoji="1" lang="ja-JP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人ずつ）に分けて片方は写真について、片方は動画について</a:t>
            </a:r>
            <a:r>
              <a:rPr kumimoji="1" lang="ja-JP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、そのメリット・デメリットを付箋に</a:t>
            </a:r>
            <a:r>
              <a:rPr kumimoji="1" lang="ja-JP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書き出させてください。</a:t>
            </a:r>
            <a:endParaRPr kumimoji="1" lang="en-US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kumimoji="1" lang="en-US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ja-JP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まずは質より量です。個人で考えてどんどん書き出してください。（</a:t>
            </a:r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</a:t>
            </a:r>
            <a:r>
              <a:rPr kumimoji="1" lang="ja-JP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分間）</a:t>
            </a:r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F907D0-C50C-4B64-9967-0C4CFEF8DCE6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37689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ここからはグループです。</a:t>
            </a:r>
            <a:endParaRPr kumimoji="1" lang="en-US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kumimoji="1" lang="en-US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ja-JP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それでは</a:t>
            </a:r>
            <a:r>
              <a:rPr kumimoji="1" lang="ja-JP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各自の意見を言いながら</a:t>
            </a:r>
            <a:r>
              <a:rPr kumimoji="1" lang="ja-JP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バタフライ</a:t>
            </a:r>
            <a:r>
              <a:rPr kumimoji="1" lang="ja-JP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チャート</a:t>
            </a:r>
            <a:r>
              <a:rPr kumimoji="1" lang="ja-JP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の内側の部分</a:t>
            </a:r>
            <a:r>
              <a:rPr kumimoji="1" lang="ja-JP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に貼ってい</a:t>
            </a:r>
            <a:r>
              <a:rPr kumimoji="1" lang="ja-JP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ってください。</a:t>
            </a:r>
            <a:endParaRPr kumimoji="1" lang="en-US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ja-JP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似たような意見は重ね</a:t>
            </a:r>
            <a:r>
              <a:rPr kumimoji="1" lang="ja-JP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てください。</a:t>
            </a:r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ja-JP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貼り終わったら強い（重要な）意見を外側に貼りなおし</a:t>
            </a:r>
            <a:r>
              <a:rPr kumimoji="1" lang="ja-JP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てください。</a:t>
            </a:r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kumimoji="1" lang="en-US" altLang="ja-JP" dirty="0" smtClean="0"/>
          </a:p>
          <a:p>
            <a:r>
              <a:rPr kumimoji="1" lang="ja-JP" altLang="en-US" dirty="0" smtClean="0"/>
              <a:t>最後に発表を行います。発表する人を決めておいてください。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21A342-267B-4C3D-822E-CC4FA057ACA8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64991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話し合いが始まってから、</a:t>
            </a: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r>
              <a:rPr lang="ja-JP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分程度たったら指示・説明してください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21A342-267B-4C3D-822E-CC4FA057ACA8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50597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79375" y="739775"/>
            <a:ext cx="6577013" cy="37004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F907D0-C50C-4B64-9967-0C4CFEF8DCE6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57950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0A83E-D46D-4EDB-9F77-412946910B32}" type="datetimeFigureOut">
              <a:rPr kumimoji="1" lang="ja-JP" altLang="en-US" smtClean="0"/>
              <a:t>2021/9/8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F898F-4355-435A-8136-963040E2EC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75516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0A83E-D46D-4EDB-9F77-412946910B32}" type="datetimeFigureOut">
              <a:rPr kumimoji="1" lang="ja-JP" altLang="en-US" smtClean="0"/>
              <a:t>2021/9/8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F898F-4355-435A-8136-963040E2EC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356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0A83E-D46D-4EDB-9F77-412946910B32}" type="datetimeFigureOut">
              <a:rPr kumimoji="1" lang="ja-JP" altLang="en-US" smtClean="0"/>
              <a:t>2021/9/8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F898F-4355-435A-8136-963040E2EC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8245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0A83E-D46D-4EDB-9F77-412946910B32}" type="datetimeFigureOut">
              <a:rPr kumimoji="1" lang="ja-JP" altLang="en-US" smtClean="0"/>
              <a:t>2021/9/8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F898F-4355-435A-8136-963040E2EC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4662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0A83E-D46D-4EDB-9F77-412946910B32}" type="datetimeFigureOut">
              <a:rPr kumimoji="1" lang="ja-JP" altLang="en-US" smtClean="0"/>
              <a:t>2021/9/8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F898F-4355-435A-8136-963040E2EC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5882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0A83E-D46D-4EDB-9F77-412946910B32}" type="datetimeFigureOut">
              <a:rPr kumimoji="1" lang="ja-JP" altLang="en-US" smtClean="0"/>
              <a:t>2021/9/8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F898F-4355-435A-8136-963040E2EC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9536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0A83E-D46D-4EDB-9F77-412946910B32}" type="datetimeFigureOut">
              <a:rPr kumimoji="1" lang="ja-JP" altLang="en-US" smtClean="0"/>
              <a:t>2021/9/8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F898F-4355-435A-8136-963040E2EC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5032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0A83E-D46D-4EDB-9F77-412946910B32}" type="datetimeFigureOut">
              <a:rPr kumimoji="1" lang="ja-JP" altLang="en-US" smtClean="0"/>
              <a:t>2021/9/8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F898F-4355-435A-8136-963040E2EC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2145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0A83E-D46D-4EDB-9F77-412946910B32}" type="datetimeFigureOut">
              <a:rPr kumimoji="1" lang="ja-JP" altLang="en-US" smtClean="0"/>
              <a:t>2021/9/8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F898F-4355-435A-8136-963040E2EC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3378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0A83E-D46D-4EDB-9F77-412946910B32}" type="datetimeFigureOut">
              <a:rPr kumimoji="1" lang="ja-JP" altLang="en-US" smtClean="0"/>
              <a:t>2021/9/8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F898F-4355-435A-8136-963040E2EC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2841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0A83E-D46D-4EDB-9F77-412946910B32}" type="datetimeFigureOut">
              <a:rPr kumimoji="1" lang="ja-JP" altLang="en-US" smtClean="0"/>
              <a:t>2021/9/8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F898F-4355-435A-8136-963040E2EC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9435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40A83E-D46D-4EDB-9F77-412946910B32}" type="datetimeFigureOut">
              <a:rPr kumimoji="1" lang="ja-JP" altLang="en-US" smtClean="0"/>
              <a:t>2021/9/8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9F898F-4355-435A-8136-963040E2EC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74797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2164354"/>
            <a:ext cx="9144000" cy="2387600"/>
          </a:xfrm>
        </p:spPr>
        <p:txBody>
          <a:bodyPr/>
          <a:lstStyle/>
          <a:p>
            <a:r>
              <a:rPr kumimoji="1" lang="en-US" altLang="ja-JP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SW-</a:t>
            </a:r>
            <a:r>
              <a:rPr kumimoji="1" lang="en-US" altLang="ja-JP" dirty="0" err="1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ing</a:t>
            </a:r>
            <a:r>
              <a:rPr kumimoji="1" lang="en-US" altLang="ja-JP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/>
            </a:r>
            <a:br>
              <a:rPr kumimoji="1" lang="en-US" altLang="ja-JP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kumimoji="1" lang="ja-JP" altLang="en-US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シンキングツール</a:t>
            </a:r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778852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856" y="2512902"/>
            <a:ext cx="12192000" cy="6492875"/>
          </a:xfrm>
        </p:spPr>
        <p:txBody>
          <a:bodyPr anchor="t">
            <a:normAutofit/>
          </a:bodyPr>
          <a:lstStyle/>
          <a:p>
            <a:pPr algn="ctr"/>
            <a:r>
              <a:rPr lang="ja-JP" altLang="en-US" sz="16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発表タイム</a:t>
            </a:r>
            <a:endParaRPr lang="ja-JP" altLang="en-US" sz="199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80981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856" y="2512902"/>
            <a:ext cx="12192000" cy="6492875"/>
          </a:xfrm>
        </p:spPr>
        <p:txBody>
          <a:bodyPr anchor="t">
            <a:normAutofit/>
          </a:bodyPr>
          <a:lstStyle/>
          <a:p>
            <a:pPr algn="ctr"/>
            <a:r>
              <a:rPr lang="ja-JP" altLang="en-US" sz="16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振り返</a:t>
            </a:r>
            <a:r>
              <a:rPr lang="ja-JP" altLang="en-US" sz="16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り</a:t>
            </a:r>
            <a:endParaRPr lang="ja-JP" altLang="en-US" sz="199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97488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0" y="263237"/>
            <a:ext cx="12192000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ja-JP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【１】次の文章の中で論理的におかしいのはどれか？　 </a:t>
            </a:r>
            <a:r>
              <a:rPr lang="ja-JP" altLang="en-US" sz="3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lang="en-US" altLang="ja-JP" sz="36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3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lang="ja-JP" altLang="ja-JP" sz="3600" u="sng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前提</a:t>
            </a:r>
            <a:r>
              <a:rPr lang="ja-JP" altLang="ja-JP" sz="3600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条件の正誤に惑わされぬように</a:t>
            </a:r>
            <a:r>
              <a:rPr lang="ja-JP" altLang="ja-JP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</a:p>
          <a:p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 </a:t>
            </a:r>
            <a:endParaRPr lang="ja-JP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36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en-US" altLang="ja-JP" sz="3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a</a:t>
            </a:r>
            <a:r>
              <a:rPr lang="en-US" altLang="ja-JP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r>
              <a:rPr lang="ja-JP" altLang="ja-JP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すべての魚類は海の生き物である。また、全ての</a:t>
            </a:r>
            <a:r>
              <a:rPr lang="ja-JP" altLang="ja-JP" sz="3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サケ</a:t>
            </a:r>
            <a:endParaRPr lang="en-US" altLang="ja-JP" sz="36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ja-JP" sz="3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は</a:t>
            </a:r>
            <a:r>
              <a:rPr lang="ja-JP" altLang="ja-JP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海の生き物</a:t>
            </a:r>
            <a:r>
              <a:rPr lang="ja-JP" altLang="ja-JP" sz="3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である</a:t>
            </a:r>
            <a:r>
              <a:rPr lang="ja-JP" altLang="ja-JP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。ゆえにすべてのサケは魚類である。</a:t>
            </a:r>
          </a:p>
          <a:p>
            <a:endParaRPr lang="en-US" altLang="ja-JP" sz="36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en-US" altLang="ja-JP" sz="3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b</a:t>
            </a:r>
            <a:r>
              <a:rPr lang="en-US" altLang="ja-JP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r>
              <a:rPr lang="ja-JP" altLang="ja-JP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すべての哺乳類は胎生である。カモノハシは哺乳類で</a:t>
            </a:r>
            <a:r>
              <a:rPr lang="ja-JP" altLang="ja-JP" sz="3600" dirty="0" err="1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あ</a:t>
            </a:r>
            <a:endParaRPr lang="en-US" altLang="ja-JP" sz="36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ja-JP" sz="3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る</a:t>
            </a:r>
            <a:r>
              <a:rPr lang="ja-JP" altLang="ja-JP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。</a:t>
            </a:r>
            <a:r>
              <a:rPr lang="ja-JP" altLang="ja-JP" sz="3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よってカモノハシ</a:t>
            </a:r>
            <a:r>
              <a:rPr lang="ja-JP" altLang="ja-JP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は胎生である。</a:t>
            </a:r>
          </a:p>
          <a:p>
            <a:endParaRPr lang="en-US" altLang="ja-JP" sz="36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en-US" altLang="ja-JP" sz="3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C)</a:t>
            </a:r>
            <a:r>
              <a:rPr lang="ja-JP" altLang="ja-JP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すべてのクジラは魚類である。全ての魚類は陸の</a:t>
            </a:r>
            <a:r>
              <a:rPr lang="ja-JP" altLang="ja-JP" sz="3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生き物</a:t>
            </a:r>
            <a:endParaRPr lang="en-US" altLang="ja-JP" sz="36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ja-JP" sz="3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で</a:t>
            </a:r>
            <a:r>
              <a:rPr lang="ja-JP" altLang="ja-JP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ある。</a:t>
            </a:r>
            <a:r>
              <a:rPr lang="ja-JP" altLang="ja-JP" sz="3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ゆえに</a:t>
            </a:r>
            <a:r>
              <a:rPr lang="ja-JP" altLang="ja-JP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、すべてのクジラは陸の生き物である。</a:t>
            </a:r>
            <a:endParaRPr kumimoji="1" lang="ja-JP" altLang="en-US" sz="3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979016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楕円 1"/>
          <p:cNvSpPr/>
          <p:nvPr/>
        </p:nvSpPr>
        <p:spPr>
          <a:xfrm>
            <a:off x="3803071" y="1953491"/>
            <a:ext cx="2646218" cy="2646218"/>
          </a:xfrm>
          <a:prstGeom prst="ellipse">
            <a:avLst/>
          </a:prstGeom>
          <a:noFill/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楕円 2"/>
          <p:cNvSpPr/>
          <p:nvPr/>
        </p:nvSpPr>
        <p:spPr>
          <a:xfrm>
            <a:off x="5853544" y="1953491"/>
            <a:ext cx="2646218" cy="2646218"/>
          </a:xfrm>
          <a:prstGeom prst="ellipse">
            <a:avLst/>
          </a:prstGeom>
          <a:noFill/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楕円 4"/>
          <p:cNvSpPr/>
          <p:nvPr/>
        </p:nvSpPr>
        <p:spPr>
          <a:xfrm>
            <a:off x="1440872" y="692728"/>
            <a:ext cx="9725891" cy="5334000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62270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/>
          <p:cNvGrpSpPr/>
          <p:nvPr/>
        </p:nvGrpSpPr>
        <p:grpSpPr>
          <a:xfrm>
            <a:off x="346364" y="1966740"/>
            <a:ext cx="5135418" cy="2508278"/>
            <a:chOff x="0" y="0"/>
            <a:chExt cx="2540576" cy="1594692"/>
          </a:xfrm>
        </p:grpSpPr>
        <p:sp>
          <p:nvSpPr>
            <p:cNvPr id="4" name="円/楕円 1"/>
            <p:cNvSpPr/>
            <p:nvPr/>
          </p:nvSpPr>
          <p:spPr>
            <a:xfrm>
              <a:off x="0" y="159488"/>
              <a:ext cx="2540576" cy="1435204"/>
            </a:xfrm>
            <a:prstGeom prst="ellipse">
              <a:avLst/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/>
            </a:p>
          </p:txBody>
        </p:sp>
        <p:sp>
          <p:nvSpPr>
            <p:cNvPr id="5" name="テキスト ボックス 2"/>
            <p:cNvSpPr txBox="1">
              <a:spLocks noChangeArrowheads="1"/>
            </p:cNvSpPr>
            <p:nvPr/>
          </p:nvSpPr>
          <p:spPr bwMode="auto">
            <a:xfrm>
              <a:off x="776177" y="0"/>
              <a:ext cx="988828" cy="33264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spAutoFit/>
            </a:bodyPr>
            <a:lstStyle/>
            <a:p>
              <a:pPr algn="just">
                <a:spcAft>
                  <a:spcPts val="0"/>
                </a:spcAft>
              </a:pPr>
              <a:r>
                <a:rPr lang="ja-JP" sz="2800" kern="100" dirty="0">
                  <a:effectLst/>
                  <a:latin typeface="Century" panose="02040604050505020304" pitchFamily="18" charset="0"/>
                  <a:ea typeface="ＭＳ 明朝" panose="02020609040205080304" pitchFamily="17" charset="-128"/>
                  <a:cs typeface="Times New Roman" panose="02020603050405020304" pitchFamily="18" charset="0"/>
                </a:rPr>
                <a:t>海の生き物</a:t>
              </a:r>
            </a:p>
          </p:txBody>
        </p:sp>
        <p:sp>
          <p:nvSpPr>
            <p:cNvPr id="6" name="円/楕円 2"/>
            <p:cNvSpPr/>
            <p:nvPr/>
          </p:nvSpPr>
          <p:spPr>
            <a:xfrm>
              <a:off x="116958" y="552893"/>
              <a:ext cx="1264920" cy="80772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/>
            </a:p>
          </p:txBody>
        </p:sp>
        <p:sp>
          <p:nvSpPr>
            <p:cNvPr id="7" name="テキスト ボックス 2"/>
            <p:cNvSpPr txBox="1">
              <a:spLocks noChangeArrowheads="1"/>
            </p:cNvSpPr>
            <p:nvPr/>
          </p:nvSpPr>
          <p:spPr bwMode="auto">
            <a:xfrm>
              <a:off x="478465" y="435935"/>
              <a:ext cx="542261" cy="33264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spAutoFit/>
            </a:bodyPr>
            <a:lstStyle/>
            <a:p>
              <a:pPr algn="ctr">
                <a:spcAft>
                  <a:spcPts val="0"/>
                </a:spcAft>
              </a:pPr>
              <a:r>
                <a:rPr lang="ja-JP" sz="2800" kern="100" dirty="0">
                  <a:effectLst/>
                  <a:latin typeface="Century" panose="02040604050505020304" pitchFamily="18" charset="0"/>
                  <a:ea typeface="ＭＳ 明朝" panose="02020609040205080304" pitchFamily="17" charset="-128"/>
                  <a:cs typeface="Times New Roman" panose="02020603050405020304" pitchFamily="18" charset="0"/>
                </a:rPr>
                <a:t>魚類</a:t>
              </a:r>
            </a:p>
          </p:txBody>
        </p:sp>
        <p:sp>
          <p:nvSpPr>
            <p:cNvPr id="8" name="円/楕円 4"/>
            <p:cNvSpPr/>
            <p:nvPr/>
          </p:nvSpPr>
          <p:spPr>
            <a:xfrm>
              <a:off x="1382233" y="542260"/>
              <a:ext cx="1062990" cy="818515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/>
            </a:p>
          </p:txBody>
        </p:sp>
        <p:sp>
          <p:nvSpPr>
            <p:cNvPr id="9" name="テキスト ボックス 2"/>
            <p:cNvSpPr txBox="1">
              <a:spLocks noChangeArrowheads="1"/>
            </p:cNvSpPr>
            <p:nvPr/>
          </p:nvSpPr>
          <p:spPr bwMode="auto">
            <a:xfrm>
              <a:off x="1669312" y="425302"/>
              <a:ext cx="542260" cy="33264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spAutoFit/>
            </a:bodyPr>
            <a:lstStyle/>
            <a:p>
              <a:pPr algn="ctr">
                <a:spcAft>
                  <a:spcPts val="0"/>
                </a:spcAft>
              </a:pPr>
              <a:r>
                <a:rPr lang="ja-JP" sz="2800" kern="100" dirty="0">
                  <a:effectLst/>
                  <a:latin typeface="Century" panose="02040604050505020304" pitchFamily="18" charset="0"/>
                  <a:ea typeface="ＭＳ 明朝" panose="02020609040205080304" pitchFamily="17" charset="-128"/>
                  <a:cs typeface="Times New Roman" panose="02020603050405020304" pitchFamily="18" charset="0"/>
                </a:rPr>
                <a:t>サケ</a:t>
              </a:r>
            </a:p>
          </p:txBody>
        </p:sp>
      </p:grpSp>
      <p:grpSp>
        <p:nvGrpSpPr>
          <p:cNvPr id="19" name="グループ化 18"/>
          <p:cNvGrpSpPr/>
          <p:nvPr/>
        </p:nvGrpSpPr>
        <p:grpSpPr>
          <a:xfrm>
            <a:off x="6449206" y="182767"/>
            <a:ext cx="4665703" cy="3179267"/>
            <a:chOff x="6373032" y="450624"/>
            <a:chExt cx="4665703" cy="3179267"/>
          </a:xfrm>
        </p:grpSpPr>
        <p:grpSp>
          <p:nvGrpSpPr>
            <p:cNvPr id="10" name="グループ化 9"/>
            <p:cNvGrpSpPr/>
            <p:nvPr/>
          </p:nvGrpSpPr>
          <p:grpSpPr>
            <a:xfrm>
              <a:off x="6373032" y="450624"/>
              <a:ext cx="4665703" cy="3179267"/>
              <a:chOff x="0" y="-21058"/>
              <a:chExt cx="2604977" cy="1775430"/>
            </a:xfrm>
          </p:grpSpPr>
          <p:sp>
            <p:nvSpPr>
              <p:cNvPr id="11" name="円/楕円 7"/>
              <p:cNvSpPr/>
              <p:nvPr/>
            </p:nvSpPr>
            <p:spPr>
              <a:xfrm>
                <a:off x="0" y="148855"/>
                <a:ext cx="2604977" cy="1605517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ja-JP" altLang="en-US"/>
              </a:p>
            </p:txBody>
          </p:sp>
          <p:sp>
            <p:nvSpPr>
              <p:cNvPr id="13" name="テキスト ボックス 2"/>
              <p:cNvSpPr txBox="1">
                <a:spLocks noChangeArrowheads="1"/>
              </p:cNvSpPr>
              <p:nvPr/>
            </p:nvSpPr>
            <p:spPr bwMode="auto">
              <a:xfrm>
                <a:off x="744886" y="-21058"/>
                <a:ext cx="1115204" cy="29218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spAutoFit/>
              </a:bodyPr>
              <a:lstStyle/>
              <a:p>
                <a:pPr algn="just">
                  <a:spcAft>
                    <a:spcPts val="0"/>
                  </a:spcAft>
                </a:pPr>
                <a:r>
                  <a:rPr lang="ja-JP" sz="2800" kern="100" dirty="0">
                    <a:effectLst/>
                    <a:latin typeface="Century" panose="02040604050505020304" pitchFamily="18" charset="0"/>
                    <a:ea typeface="ＭＳ 明朝" panose="02020609040205080304" pitchFamily="17" charset="-128"/>
                    <a:cs typeface="Times New Roman" panose="02020603050405020304" pitchFamily="18" charset="0"/>
                  </a:rPr>
                  <a:t>胎生の動物</a:t>
                </a:r>
              </a:p>
            </p:txBody>
          </p:sp>
          <p:sp>
            <p:nvSpPr>
              <p:cNvPr id="14" name="円/楕円 11"/>
              <p:cNvSpPr/>
              <p:nvPr/>
            </p:nvSpPr>
            <p:spPr>
              <a:xfrm>
                <a:off x="738231" y="985538"/>
                <a:ext cx="1265274" cy="499730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ja-JP" altLang="en-US"/>
              </a:p>
            </p:txBody>
          </p:sp>
          <p:sp>
            <p:nvSpPr>
              <p:cNvPr id="15" name="テキスト ボックス 2"/>
              <p:cNvSpPr txBox="1">
                <a:spLocks noChangeArrowheads="1"/>
              </p:cNvSpPr>
              <p:nvPr/>
            </p:nvSpPr>
            <p:spPr bwMode="auto">
              <a:xfrm>
                <a:off x="767677" y="893135"/>
                <a:ext cx="1209979" cy="29218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spAutoFit/>
              </a:bodyPr>
              <a:lstStyle/>
              <a:p>
                <a:pPr algn="just">
                  <a:spcAft>
                    <a:spcPts val="0"/>
                  </a:spcAft>
                </a:pPr>
                <a:r>
                  <a:rPr lang="ja-JP" sz="2800" kern="100" dirty="0">
                    <a:effectLst/>
                    <a:latin typeface="Century" panose="02040604050505020304" pitchFamily="18" charset="0"/>
                    <a:ea typeface="ＭＳ 明朝" panose="02020609040205080304" pitchFamily="17" charset="-128"/>
                    <a:cs typeface="Times New Roman" panose="02020603050405020304" pitchFamily="18" charset="0"/>
                  </a:rPr>
                  <a:t>カモノハシ</a:t>
                </a:r>
              </a:p>
            </p:txBody>
          </p:sp>
        </p:grpSp>
        <p:sp>
          <p:nvSpPr>
            <p:cNvPr id="16" name="楕円 15"/>
            <p:cNvSpPr/>
            <p:nvPr/>
          </p:nvSpPr>
          <p:spPr>
            <a:xfrm>
              <a:off x="7050714" y="1351478"/>
              <a:ext cx="3464885" cy="2126013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noFill/>
              </a:endParaRPr>
            </a:p>
          </p:txBody>
        </p:sp>
      </p:grpSp>
      <p:sp>
        <p:nvSpPr>
          <p:cNvPr id="17" name="テキスト ボックス 2"/>
          <p:cNvSpPr txBox="1">
            <a:spLocks noChangeArrowheads="1"/>
          </p:cNvSpPr>
          <p:nvPr/>
        </p:nvSpPr>
        <p:spPr bwMode="auto">
          <a:xfrm>
            <a:off x="8107589" y="894524"/>
            <a:ext cx="1390189" cy="523220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ja-JP" sz="280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哺乳類</a:t>
            </a:r>
          </a:p>
        </p:txBody>
      </p:sp>
      <p:grpSp>
        <p:nvGrpSpPr>
          <p:cNvPr id="20" name="グループ化 19"/>
          <p:cNvGrpSpPr/>
          <p:nvPr/>
        </p:nvGrpSpPr>
        <p:grpSpPr>
          <a:xfrm>
            <a:off x="6571678" y="3666298"/>
            <a:ext cx="4665703" cy="3179267"/>
            <a:chOff x="6373032" y="450624"/>
            <a:chExt cx="4665703" cy="3179267"/>
          </a:xfrm>
        </p:grpSpPr>
        <p:grpSp>
          <p:nvGrpSpPr>
            <p:cNvPr id="21" name="グループ化 20"/>
            <p:cNvGrpSpPr/>
            <p:nvPr/>
          </p:nvGrpSpPr>
          <p:grpSpPr>
            <a:xfrm>
              <a:off x="6373032" y="450624"/>
              <a:ext cx="4665703" cy="3179267"/>
              <a:chOff x="0" y="-21058"/>
              <a:chExt cx="2604977" cy="1775430"/>
            </a:xfrm>
          </p:grpSpPr>
          <p:sp>
            <p:nvSpPr>
              <p:cNvPr id="23" name="円/楕円 7"/>
              <p:cNvSpPr/>
              <p:nvPr/>
            </p:nvSpPr>
            <p:spPr>
              <a:xfrm>
                <a:off x="0" y="148855"/>
                <a:ext cx="2604977" cy="1605517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ja-JP" altLang="en-US"/>
              </a:p>
            </p:txBody>
          </p:sp>
          <p:sp>
            <p:nvSpPr>
              <p:cNvPr id="24" name="テキスト ボックス 2"/>
              <p:cNvSpPr txBox="1">
                <a:spLocks noChangeArrowheads="1"/>
              </p:cNvSpPr>
              <p:nvPr/>
            </p:nvSpPr>
            <p:spPr bwMode="auto">
              <a:xfrm>
                <a:off x="744886" y="-21058"/>
                <a:ext cx="1115204" cy="29218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spAutoFit/>
              </a:bodyPr>
              <a:lstStyle/>
              <a:p>
                <a:pPr algn="ctr">
                  <a:spcAft>
                    <a:spcPts val="0"/>
                  </a:spcAft>
                </a:pPr>
                <a:r>
                  <a:rPr lang="ja-JP" altLang="en-US" sz="2800" kern="100" dirty="0" smtClean="0">
                    <a:effectLst/>
                    <a:latin typeface="Century" panose="02040604050505020304" pitchFamily="18" charset="0"/>
                    <a:ea typeface="ＭＳ 明朝" panose="02020609040205080304" pitchFamily="17" charset="-128"/>
                    <a:cs typeface="Times New Roman" panose="02020603050405020304" pitchFamily="18" charset="0"/>
                  </a:rPr>
                  <a:t>陸</a:t>
                </a:r>
                <a:r>
                  <a:rPr lang="ja-JP" sz="2800" kern="100" dirty="0" smtClean="0">
                    <a:effectLst/>
                    <a:latin typeface="Century" panose="02040604050505020304" pitchFamily="18" charset="0"/>
                    <a:ea typeface="ＭＳ 明朝" panose="02020609040205080304" pitchFamily="17" charset="-128"/>
                    <a:cs typeface="Times New Roman" panose="02020603050405020304" pitchFamily="18" charset="0"/>
                  </a:rPr>
                  <a:t>の</a:t>
                </a:r>
                <a:r>
                  <a:rPr lang="ja-JP" altLang="en-US" sz="2800" kern="100" dirty="0" smtClean="0">
                    <a:effectLst/>
                    <a:latin typeface="Century" panose="02040604050505020304" pitchFamily="18" charset="0"/>
                    <a:ea typeface="ＭＳ 明朝" panose="02020609040205080304" pitchFamily="17" charset="-128"/>
                    <a:cs typeface="Times New Roman" panose="02020603050405020304" pitchFamily="18" charset="0"/>
                  </a:rPr>
                  <a:t>生物</a:t>
                </a:r>
                <a:endParaRPr lang="ja-JP" sz="2800" kern="100" dirty="0">
                  <a:effectLst/>
                  <a:latin typeface="Century" panose="02040604050505020304" pitchFamily="18" charset="0"/>
                  <a:ea typeface="ＭＳ 明朝" panose="02020609040205080304" pitchFamily="17" charset="-128"/>
                  <a:cs typeface="Times New Roman" panose="02020603050405020304" pitchFamily="18" charset="0"/>
                </a:endParaRPr>
              </a:p>
            </p:txBody>
          </p:sp>
          <p:sp>
            <p:nvSpPr>
              <p:cNvPr id="25" name="円/楕円 11"/>
              <p:cNvSpPr/>
              <p:nvPr/>
            </p:nvSpPr>
            <p:spPr>
              <a:xfrm>
                <a:off x="738231" y="985538"/>
                <a:ext cx="1265274" cy="499730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ja-JP" altLang="en-US"/>
              </a:p>
            </p:txBody>
          </p:sp>
          <p:sp>
            <p:nvSpPr>
              <p:cNvPr id="26" name="テキスト ボックス 2"/>
              <p:cNvSpPr txBox="1">
                <a:spLocks noChangeArrowheads="1"/>
              </p:cNvSpPr>
              <p:nvPr/>
            </p:nvSpPr>
            <p:spPr bwMode="auto">
              <a:xfrm>
                <a:off x="767677" y="893135"/>
                <a:ext cx="1209979" cy="29218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spAutoFit/>
              </a:bodyPr>
              <a:lstStyle/>
              <a:p>
                <a:pPr algn="ctr">
                  <a:spcAft>
                    <a:spcPts val="0"/>
                  </a:spcAft>
                </a:pPr>
                <a:r>
                  <a:rPr lang="ja-JP" altLang="en-US" sz="2800" kern="100" dirty="0" smtClean="0">
                    <a:effectLst/>
                    <a:latin typeface="Century" panose="02040604050505020304" pitchFamily="18" charset="0"/>
                    <a:ea typeface="ＭＳ 明朝" panose="02020609040205080304" pitchFamily="17" charset="-128"/>
                    <a:cs typeface="Times New Roman" panose="02020603050405020304" pitchFamily="18" charset="0"/>
                  </a:rPr>
                  <a:t>クジラ</a:t>
                </a:r>
                <a:endParaRPr lang="ja-JP" sz="2800" kern="100" dirty="0">
                  <a:effectLst/>
                  <a:latin typeface="Century" panose="02040604050505020304" pitchFamily="18" charset="0"/>
                  <a:ea typeface="ＭＳ 明朝" panose="02020609040205080304" pitchFamily="17" charset="-128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22" name="楕円 21"/>
            <p:cNvSpPr/>
            <p:nvPr/>
          </p:nvSpPr>
          <p:spPr>
            <a:xfrm>
              <a:off x="7050714" y="1351478"/>
              <a:ext cx="3464885" cy="2126013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noFill/>
              </a:endParaRPr>
            </a:p>
          </p:txBody>
        </p:sp>
      </p:grpSp>
      <p:sp>
        <p:nvSpPr>
          <p:cNvPr id="27" name="テキスト ボックス 2"/>
          <p:cNvSpPr txBox="1">
            <a:spLocks noChangeArrowheads="1"/>
          </p:cNvSpPr>
          <p:nvPr/>
        </p:nvSpPr>
        <p:spPr bwMode="auto">
          <a:xfrm>
            <a:off x="8209433" y="4351983"/>
            <a:ext cx="1390189" cy="523220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ctr">
              <a:spcAft>
                <a:spcPts val="0"/>
              </a:spcAft>
            </a:pPr>
            <a:r>
              <a:rPr lang="ja-JP" altLang="en-US" sz="2800" kern="100" dirty="0" smtClean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魚</a:t>
            </a:r>
            <a:r>
              <a:rPr lang="ja-JP" sz="2800" kern="100" dirty="0" smtClean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類</a:t>
            </a:r>
            <a:endParaRPr lang="ja-JP" sz="280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55946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6492875"/>
          </a:xfrm>
        </p:spPr>
        <p:txBody>
          <a:bodyPr anchor="t">
            <a:normAutofit/>
          </a:bodyPr>
          <a:lstStyle/>
          <a:p>
            <a:r>
              <a:rPr lang="ja-JP" altLang="en-US" sz="6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本日の目標</a:t>
            </a:r>
            <a:r>
              <a:rPr lang="en-US" altLang="ja-JP" sz="6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/>
            </a:r>
            <a:br>
              <a:rPr lang="en-US" altLang="ja-JP" sz="6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en-US" altLang="ja-JP" sz="6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/>
            </a:r>
            <a:br>
              <a:rPr lang="en-US" altLang="ja-JP" sz="6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6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考えを整理したり、意見をまとめたりするとき、</a:t>
            </a:r>
            <a:r>
              <a:rPr lang="ja-JP" altLang="en-US" sz="6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シンキングツールが活用できることを理解する。</a:t>
            </a:r>
            <a:endParaRPr lang="ja-JP" altLang="en-US" sz="6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01830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6492875"/>
          </a:xfrm>
        </p:spPr>
        <p:txBody>
          <a:bodyPr anchor="t">
            <a:normAutofit/>
          </a:bodyPr>
          <a:lstStyle/>
          <a:p>
            <a:r>
              <a:rPr lang="ja-JP" altLang="en-US" sz="6000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本日の　　　</a:t>
            </a:r>
            <a:r>
              <a:rPr lang="en-US" altLang="ja-JP" sz="6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SW-</a:t>
            </a:r>
            <a:r>
              <a:rPr lang="en-US" altLang="ja-JP" sz="6000" dirty="0" err="1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ingSLC</a:t>
            </a:r>
            <a:r>
              <a:rPr lang="en-US" altLang="ja-JP" sz="6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/>
            </a:r>
            <a:br>
              <a:rPr lang="en-US" altLang="ja-JP" sz="6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en-US" altLang="ja-JP" sz="6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/>
            </a:r>
            <a:br>
              <a:rPr lang="en-US" altLang="ja-JP" sz="6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6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他者</a:t>
            </a:r>
            <a:r>
              <a:rPr lang="ja-JP" altLang="en-US" sz="6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と協働する力</a:t>
            </a:r>
            <a:r>
              <a:rPr lang="en-US" altLang="ja-JP" sz="6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/>
            </a:r>
            <a:br>
              <a:rPr lang="en-US" altLang="ja-JP" sz="6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en-US" altLang="ja-JP" sz="6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/>
            </a:r>
            <a:br>
              <a:rPr lang="en-US" altLang="ja-JP" sz="66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6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情報分析力</a:t>
            </a:r>
            <a:endParaRPr lang="ja-JP" altLang="en-US" sz="4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5201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1003079"/>
            <a:ext cx="12192000" cy="6492875"/>
          </a:xfrm>
        </p:spPr>
        <p:txBody>
          <a:bodyPr anchor="t">
            <a:normAutofit/>
          </a:bodyPr>
          <a:lstStyle/>
          <a:p>
            <a:pPr algn="ctr"/>
            <a:r>
              <a:rPr lang="ja-JP" altLang="ja-JP" sz="7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思い出</a:t>
            </a:r>
            <a:r>
              <a:rPr lang="ja-JP" altLang="ja-JP" sz="7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を残す</a:t>
            </a:r>
            <a:r>
              <a:rPr lang="ja-JP" altLang="ja-JP" sz="7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なら</a:t>
            </a:r>
            <a:r>
              <a:rPr lang="en-US" altLang="ja-JP" sz="7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/>
            </a:r>
            <a:br>
              <a:rPr lang="en-US" altLang="ja-JP" sz="7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en-US" altLang="ja-JP" sz="7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/>
            </a:r>
            <a:br>
              <a:rPr lang="en-US" altLang="ja-JP" sz="72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ja-JP" sz="7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静止画</a:t>
            </a:r>
            <a:r>
              <a:rPr lang="ja-JP" altLang="ja-JP" sz="7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（写真）か</a:t>
            </a:r>
            <a:r>
              <a:rPr lang="ja-JP" altLang="ja-JP" sz="7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動画</a:t>
            </a:r>
            <a:r>
              <a:rPr lang="en-US" altLang="ja-JP" sz="7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/>
            </a:r>
            <a:br>
              <a:rPr lang="en-US" altLang="ja-JP" sz="7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en-US" altLang="ja-JP" sz="7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/>
            </a:r>
            <a:br>
              <a:rPr lang="en-US" altLang="ja-JP" sz="72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ja-JP" sz="7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  <a:r>
              <a:rPr lang="ja-JP" altLang="ja-JP" sz="7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どちらが良いか</a:t>
            </a:r>
            <a:r>
              <a:rPr lang="ja-JP" altLang="ja-JP" sz="7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lang="ja-JP" altLang="en-US" sz="8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57189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2"/>
          <p:cNvSpPr txBox="1">
            <a:spLocks noChangeArrowheads="1"/>
          </p:cNvSpPr>
          <p:nvPr/>
        </p:nvSpPr>
        <p:spPr bwMode="auto">
          <a:xfrm>
            <a:off x="382772" y="1837114"/>
            <a:ext cx="11504428" cy="424731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l">
              <a:spcAft>
                <a:spcPts val="0"/>
              </a:spcAft>
            </a:pPr>
            <a:r>
              <a:rPr lang="en-US" sz="5400" kern="100" dirty="0" smtClean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  5</a:t>
            </a:r>
            <a:r>
              <a:rPr lang="ja-JP" sz="54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分　意見共有・調整</a:t>
            </a:r>
          </a:p>
          <a:p>
            <a:pPr algn="l">
              <a:spcAft>
                <a:spcPts val="0"/>
              </a:spcAft>
            </a:pPr>
            <a:r>
              <a:rPr lang="en-US" sz="5400" kern="100" dirty="0" smtClean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  7</a:t>
            </a:r>
            <a:r>
              <a:rPr lang="ja-JP" sz="54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分　協議　どちらの意見を支持？</a:t>
            </a:r>
          </a:p>
          <a:p>
            <a:pPr algn="l">
              <a:spcAft>
                <a:spcPts val="0"/>
              </a:spcAft>
            </a:pPr>
            <a:r>
              <a:rPr lang="en-US" sz="5400" kern="100" dirty="0" smtClean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  3</a:t>
            </a:r>
            <a:r>
              <a:rPr lang="ja-JP" sz="54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分　まとめ</a:t>
            </a:r>
          </a:p>
          <a:p>
            <a:pPr algn="l">
              <a:spcAft>
                <a:spcPts val="0"/>
              </a:spcAft>
            </a:pPr>
            <a:r>
              <a:rPr lang="en-US" sz="54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10</a:t>
            </a:r>
            <a:r>
              <a:rPr lang="ja-JP" sz="54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分　各グループによる</a:t>
            </a:r>
            <a:r>
              <a:rPr lang="ja-JP" sz="5400" kern="100" dirty="0" smtClean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発表</a:t>
            </a:r>
            <a:endParaRPr lang="en-US" altLang="ja-JP" sz="5400" kern="100" dirty="0" smtClean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l">
              <a:spcAft>
                <a:spcPts val="0"/>
              </a:spcAft>
            </a:pPr>
            <a:r>
              <a:rPr lang="ja-JP" altLang="en-US" sz="54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</a:t>
            </a:r>
            <a:r>
              <a:rPr lang="ja-JP" altLang="en-US" sz="5400" kern="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 　　</a:t>
            </a:r>
            <a:r>
              <a:rPr lang="en-US" altLang="ja-JP" sz="5400" kern="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1</a:t>
            </a:r>
            <a:r>
              <a:rPr lang="ja-JP" altLang="en-US" sz="5400" kern="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分から</a:t>
            </a:r>
            <a:r>
              <a:rPr lang="en-US" altLang="ja-JP" sz="5400" kern="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2</a:t>
            </a:r>
            <a:r>
              <a:rPr lang="ja-JP" altLang="en-US" sz="5400" kern="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分</a:t>
            </a:r>
            <a:endParaRPr lang="ja-JP" sz="5400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79613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0" y="198647"/>
            <a:ext cx="12192000" cy="7017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ja-JP" sz="5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ja-JP" altLang="ja-JP" sz="5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必ずどちらかの意見に決める</a:t>
            </a:r>
            <a:r>
              <a:rPr lang="ja-JP" altLang="ja-JP" sz="5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。</a:t>
            </a:r>
            <a:endParaRPr lang="en-US" altLang="ja-JP" sz="54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3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ja-JP" sz="3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「</a:t>
            </a:r>
            <a:r>
              <a:rPr lang="ja-JP" altLang="ja-JP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場合によって使い分ける」などはダメ</a:t>
            </a:r>
          </a:p>
          <a:p>
            <a:endParaRPr lang="en-US" altLang="ja-JP" sz="3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ja-JP" sz="5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ja-JP" altLang="ja-JP" sz="5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多数決禁止</a:t>
            </a:r>
            <a:endParaRPr lang="ja-JP" altLang="ja-JP" sz="5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3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ja-JP" sz="5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ja-JP" altLang="ja-JP" sz="5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必ず反対意見に注目する</a:t>
            </a:r>
            <a:r>
              <a:rPr lang="ja-JP" altLang="ja-JP" sz="5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。</a:t>
            </a:r>
            <a:endParaRPr lang="en-US" altLang="ja-JP" sz="54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just"/>
            <a:r>
              <a:rPr lang="ja-JP" altLang="en-US" sz="5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ja-JP" sz="3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例えば</a:t>
            </a:r>
            <a:r>
              <a:rPr lang="ja-JP" altLang="ja-JP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…　「○○のデメリットは○○すれば解消</a:t>
            </a:r>
            <a:r>
              <a:rPr lang="ja-JP" altLang="ja-JP" sz="3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でき</a:t>
            </a:r>
            <a:r>
              <a:rPr lang="ja-JP" altLang="en-US" sz="3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ja-JP" sz="3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るの</a:t>
            </a:r>
            <a:r>
              <a:rPr lang="ja-JP" altLang="ja-JP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で、理由として重要でない。また、○○と△△を比較したときに思い出の残すということを考えると○○が～～という理由で重要」とか…</a:t>
            </a:r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415537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TM04033921[[fn=ダマスク]]</Template>
  <TotalTime>77</TotalTime>
  <Words>763</Words>
  <Application>Microsoft Office PowerPoint</Application>
  <PresentationFormat>ワイド画面</PresentationFormat>
  <Paragraphs>82</Paragraphs>
  <Slides>11</Slides>
  <Notes>10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9" baseType="lpstr">
      <vt:lpstr>ＭＳ 明朝</vt:lpstr>
      <vt:lpstr>メイリオ</vt:lpstr>
      <vt:lpstr>游ゴシック</vt:lpstr>
      <vt:lpstr>游ゴシック Light</vt:lpstr>
      <vt:lpstr>Arial</vt:lpstr>
      <vt:lpstr>Century</vt:lpstr>
      <vt:lpstr>Times New Roman</vt:lpstr>
      <vt:lpstr>Office テーマ</vt:lpstr>
      <vt:lpstr>SW-ing シンキングツール</vt:lpstr>
      <vt:lpstr>PowerPoint プレゼンテーション</vt:lpstr>
      <vt:lpstr>PowerPoint プレゼンテーション</vt:lpstr>
      <vt:lpstr>PowerPoint プレゼンテーション</vt:lpstr>
      <vt:lpstr>　　　　　本日の目標  考えを整理したり、意見をまとめたりするとき、シンキングツールが活用できることを理解する。</vt:lpstr>
      <vt:lpstr>本日の　　　SW-ingSLC  他者と協働する力  情報分析力</vt:lpstr>
      <vt:lpstr>思い出を残すなら  静止画（写真）か動画  のどちらが良いか？</vt:lpstr>
      <vt:lpstr>PowerPoint プレゼンテーション</vt:lpstr>
      <vt:lpstr>PowerPoint プレゼンテーション</vt:lpstr>
      <vt:lpstr>発表タイム</vt:lpstr>
      <vt:lpstr>振り返り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シンキングツールを使う</dc:title>
  <dc:creator>Administrator</dc:creator>
  <cp:lastModifiedBy>tsugawa</cp:lastModifiedBy>
  <cp:revision>11</cp:revision>
  <dcterms:created xsi:type="dcterms:W3CDTF">2020-09-20T01:22:10Z</dcterms:created>
  <dcterms:modified xsi:type="dcterms:W3CDTF">2021-09-08T01:03:45Z</dcterms:modified>
</cp:coreProperties>
</file>